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theme/theme5.xml" ContentType="application/vnd.openxmlformats-officedocument.theme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751" r:id="rId5"/>
    <p:sldMasterId id="2147483744" r:id="rId6"/>
    <p:sldMasterId id="2147483758" r:id="rId7"/>
    <p:sldMasterId id="2147483760" r:id="rId8"/>
    <p:sldMasterId id="2147483684" r:id="rId9"/>
    <p:sldMasterId id="2147483753" r:id="rId10"/>
  </p:sldMasterIdLst>
  <p:notesMasterIdLst>
    <p:notesMasterId r:id="rId32"/>
  </p:notesMasterIdLst>
  <p:handoutMasterIdLst>
    <p:handoutMasterId r:id="rId33"/>
  </p:handoutMasterIdLst>
  <p:sldIdLst>
    <p:sldId id="282" r:id="rId11"/>
    <p:sldId id="284" r:id="rId12"/>
    <p:sldId id="474" r:id="rId13"/>
    <p:sldId id="468" r:id="rId14"/>
    <p:sldId id="476" r:id="rId15"/>
    <p:sldId id="485" r:id="rId16"/>
    <p:sldId id="477" r:id="rId17"/>
    <p:sldId id="303" r:id="rId18"/>
    <p:sldId id="312" r:id="rId19"/>
    <p:sldId id="304" r:id="rId20"/>
    <p:sldId id="478" r:id="rId21"/>
    <p:sldId id="469" r:id="rId22"/>
    <p:sldId id="479" r:id="rId23"/>
    <p:sldId id="483" r:id="rId24"/>
    <p:sldId id="484" r:id="rId25"/>
    <p:sldId id="486" r:id="rId26"/>
    <p:sldId id="316" r:id="rId27"/>
    <p:sldId id="317" r:id="rId28"/>
    <p:sldId id="480" r:id="rId29"/>
    <p:sldId id="300" r:id="rId30"/>
    <p:sldId id="48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duction" id="{979A3647-0F07-444A-943B-468CAC9D3DE3}">
          <p14:sldIdLst>
            <p14:sldId id="282"/>
            <p14:sldId id="284"/>
            <p14:sldId id="474"/>
            <p14:sldId id="468"/>
            <p14:sldId id="476"/>
            <p14:sldId id="485"/>
            <p14:sldId id="477"/>
            <p14:sldId id="303"/>
            <p14:sldId id="312"/>
            <p14:sldId id="304"/>
            <p14:sldId id="478"/>
            <p14:sldId id="469"/>
            <p14:sldId id="479"/>
            <p14:sldId id="483"/>
            <p14:sldId id="484"/>
            <p14:sldId id="486"/>
            <p14:sldId id="316"/>
            <p14:sldId id="317"/>
            <p14:sldId id="480"/>
            <p14:sldId id="300"/>
            <p14:sldId id="4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0C180D7-8A35-024E-852E-BF23386039AF}" name="Steven Perva" initials="SP" userId="S::Steven.Perva@ensono.com::1d707c71-bfe3-4dec-b854-74647edfc16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AFDF"/>
    <a:srgbClr val="F5F5F5"/>
    <a:srgbClr val="88C641"/>
    <a:srgbClr val="82BD3D"/>
    <a:srgbClr val="35B6DD"/>
    <a:srgbClr val="E1691B"/>
    <a:srgbClr val="77BE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F24C3A-2303-46AA-B93A-8F06728F36CD}" v="15" dt="2023-08-01T19:15:39.158"/>
    <p1510:client id="{D0DF0D7F-FA2E-4E05-AAC2-564EA57F1CFA}" v="6" dt="2023-08-08T18:54:33.2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14" autoAdjust="0"/>
    <p:restoredTop sz="84769" autoAdjust="0"/>
  </p:normalViewPr>
  <p:slideViewPr>
    <p:cSldViewPr snapToGrid="0">
      <p:cViewPr varScale="1">
        <p:scale>
          <a:sx n="96" d="100"/>
          <a:sy n="96" d="100"/>
        </p:scale>
        <p:origin x="1170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microsoft.com/office/2018/10/relationships/authors" Target="authors.xml"/><Relationship Id="rId21" Type="http://schemas.openxmlformats.org/officeDocument/2006/relationships/slide" Target="slides/slide11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handoutMaster" Target="handoutMasters/handout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6E6CFB-71D5-2C44-8C82-9CD1B114FFCB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CFDB4B-D478-5841-85F9-C24160D5D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0051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526911-116A-4C94-9E48-9CA072FA2479}" type="datetimeFigureOut">
              <a:rPr lang="en-US"/>
              <a:t>8/16/2023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FF3CF7-2494-4F11-B8CE-E0616BB021C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5947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FF3CF7-2494-4F11-B8CE-E0616BB021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592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if you’ve done the API enablement in the past – don’t bother with all the complicated stuff</a:t>
            </a:r>
          </a:p>
          <a:p>
            <a:r>
              <a:rPr lang="en-US" dirty="0"/>
              <a:t>Go straight for the wheel file</a:t>
            </a:r>
          </a:p>
          <a:p>
            <a:r>
              <a:rPr lang="en-US" dirty="0"/>
              <a:t>Wheels are basically binary distributions</a:t>
            </a:r>
          </a:p>
          <a:p>
            <a:r>
              <a:rPr lang="en-US" dirty="0"/>
              <a:t>Wheels make things go fast by:</a:t>
            </a:r>
          </a:p>
          <a:p>
            <a:pPr marL="171450" indent="-171450">
              <a:buFontTx/>
              <a:buChar char="-"/>
            </a:pPr>
            <a:r>
              <a:rPr lang="en-US" dirty="0"/>
              <a:t>Installing faster</a:t>
            </a:r>
          </a:p>
          <a:p>
            <a:pPr marL="171450" indent="-171450">
              <a:buFontTx/>
              <a:buChar char="-"/>
            </a:pPr>
            <a:r>
              <a:rPr lang="en-US" dirty="0"/>
              <a:t>Faster distribution by being smaller packages because they don’t contain the source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They also avoid the compilation of dependent binaries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FF3CF7-2494-4F11-B8CE-E0616BB021C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231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ZOAU IO Python Raw binary read-only for now data set support, step in the direction for binary read capability.</a:t>
            </a:r>
          </a:p>
          <a:p>
            <a:r>
              <a:rPr lang="en-US" dirty="0"/>
              <a:t>Stubs for vscode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FF3CF7-2494-4F11-B8CE-E0616BB021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6447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dcat</a:t>
            </a:r>
            <a:r>
              <a:rPr lang="en-US" dirty="0"/>
              <a:t> “SYS1.SAMPLIB(HELLO)”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dhead “SYS1.SAMPLIB(HELLO)”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dhead –n 1 “SYS1.SAMPLIB(HELLO)”</a:t>
            </a:r>
          </a:p>
          <a:p>
            <a:r>
              <a:rPr lang="en-US" dirty="0" err="1"/>
              <a:t>jls</a:t>
            </a:r>
            <a:r>
              <a:rPr lang="en-US" dirty="0"/>
              <a:t> –lv ‘/SMFDAILY’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FF3CF7-2494-4F11-B8CE-E0616BB021C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638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FF3CF7-2494-4F11-B8CE-E0616BB021C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01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FF3CF7-2494-4F11-B8CE-E0616BB021C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2442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FF3CF7-2494-4F11-B8CE-E0616BB021C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9906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FF3CF7-2494-4F11-B8CE-E0616BB021C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846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this serves as the foundation for connecting ansible to zOS</a:t>
            </a:r>
          </a:p>
          <a:p>
            <a:r>
              <a:rPr lang="en-US" dirty="0"/>
              <a:t>Shipping python payloads that execute on zOS under the covers</a:t>
            </a:r>
          </a:p>
          <a:p>
            <a:r>
              <a:rPr lang="en-US" dirty="0"/>
              <a:t>Being familiar with this helps you understand how existing core and IMS collections works</a:t>
            </a:r>
          </a:p>
          <a:p>
            <a:r>
              <a:rPr lang="en-US" dirty="0"/>
              <a:t>Once you get this, any script can serve ultimately as ansible module/role later down the line through private automation hubs.</a:t>
            </a:r>
          </a:p>
          <a:p>
            <a:r>
              <a:rPr lang="en-US" dirty="0"/>
              <a:t>You can still host these modules for your organizations using Python and ZOAU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FF3CF7-2494-4F11-B8CE-E0616BB021C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8371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FF3CF7-2494-4F11-B8CE-E0616BB021C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553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FF3CF7-2494-4F11-B8CE-E0616BB021C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483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FF3CF7-2494-4F11-B8CE-E0616BB021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396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FF3CF7-2494-4F11-B8CE-E0616BB021C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6278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</a:t>
            </a:r>
            <a:r>
              <a:rPr lang="en-US" baseline="0" dirty="0"/>
              <a:t> include this slide at the end of your presentation!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F3CF7-2494-4F11-B8CE-E0616BB021C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968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FF3CF7-2494-4F11-B8CE-E0616BB021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53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080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Consistent standard experience for people using zOS</a:t>
            </a:r>
          </a:p>
          <a:p>
            <a:r>
              <a:rPr lang="en-US" dirty="0"/>
              <a:t>Consistent with how it works on other platforms</a:t>
            </a:r>
          </a:p>
          <a:p>
            <a:r>
              <a:rPr lang="en-US" dirty="0"/>
              <a:t>Building out offerings that are standards across the industry and not just Z</a:t>
            </a:r>
          </a:p>
          <a:p>
            <a:r>
              <a:rPr lang="en-US" dirty="0"/>
              <a:t>Specifically we’re talking about language support (Python, Go, Node.js, etc.)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FF3CF7-2494-4F11-B8CE-E0616BB021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047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FF3CF7-2494-4F11-B8CE-E0616BB021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868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Python</a:t>
            </a:r>
          </a:p>
          <a:p>
            <a:r>
              <a:rPr lang="en-US" dirty="0"/>
              <a:t>What is ZOAU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Command line interface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Access to MVS side of resources</a:t>
            </a:r>
          </a:p>
          <a:p>
            <a:pPr marL="171450" indent="-171450">
              <a:buFontTx/>
              <a:buChar char="-"/>
            </a:pPr>
            <a:r>
              <a:rPr lang="en-US" dirty="0"/>
              <a:t>Customizability with how we access those resources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Serves as a foundation for Ansible work</a:t>
            </a:r>
          </a:p>
          <a:p>
            <a:pPr marL="171450" indent="-171450">
              <a:buFontTx/>
              <a:buChar char="-"/>
            </a:pPr>
            <a:r>
              <a:rPr lang="en-US" dirty="0"/>
              <a:t>Provides Application Programming Interfaces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FF3CF7-2494-4F11-B8CE-E0616BB021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246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Variety of ways to get the packages</a:t>
            </a:r>
          </a:p>
          <a:p>
            <a:pPr marL="171450" indent="-171450">
              <a:buFontTx/>
              <a:buChar char="-"/>
            </a:pPr>
            <a:r>
              <a:rPr lang="en-US" dirty="0"/>
              <a:t>Everything is available for SMPE install with the PIDs for both</a:t>
            </a:r>
          </a:p>
          <a:p>
            <a:pPr marL="171450" indent="-171450">
              <a:buFontTx/>
              <a:buChar char="-"/>
            </a:pPr>
            <a:r>
              <a:rPr lang="en-US" dirty="0"/>
              <a:t>You may have it already</a:t>
            </a:r>
          </a:p>
          <a:p>
            <a:pPr marL="171450" indent="-171450">
              <a:buFontTx/>
              <a:buChar char="-"/>
            </a:pPr>
            <a:r>
              <a:rPr lang="en-US" dirty="0"/>
              <a:t>Mainframe Downloads Page</a:t>
            </a:r>
          </a:p>
          <a:p>
            <a:pPr marL="171450" indent="-171450">
              <a:buFontTx/>
              <a:buChar char="-"/>
            </a:pPr>
            <a:r>
              <a:rPr lang="en-US" dirty="0"/>
              <a:t>Both bundled in the Z and Cloud Modernization Stack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would recommend that you just fetch these packages yourself instead of the tight coupling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Check the current versions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FF3CF7-2494-4F11-B8CE-E0616BB021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23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Check if you have them</a:t>
            </a:r>
          </a:p>
          <a:p>
            <a:pPr marL="171450" indent="-171450">
              <a:buFontTx/>
              <a:buChar char="-"/>
            </a:pPr>
            <a:r>
              <a:rPr lang="en-US" dirty="0"/>
              <a:t>Here’s where to look if they’re not returning anything just to double-check</a:t>
            </a:r>
          </a:p>
          <a:p>
            <a:pPr marL="171450" indent="-171450">
              <a:buFontTx/>
              <a:buChar char="-"/>
            </a:pPr>
            <a:r>
              <a:rPr lang="en-US" dirty="0"/>
              <a:t>Here’s how you set them up once you have everything laid down (or located)</a:t>
            </a:r>
          </a:p>
          <a:p>
            <a:pPr marL="171450" indent="-171450">
              <a:buFontTx/>
              <a:buChar char="-"/>
            </a:pPr>
            <a:r>
              <a:rPr lang="en-US" dirty="0"/>
              <a:t>You may have to do some checking for APF authorization on some of the modules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Extended attributes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Just look at the IBM documentation on how to validate and do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FF3CF7-2494-4F11-B8CE-E0616BB021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33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+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295" y="229387"/>
            <a:ext cx="8702271" cy="1157672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rgbClr val="E1691B"/>
                </a:solidFill>
              </a:defRPr>
            </a:lvl1pPr>
          </a:lstStyle>
          <a:p>
            <a:r>
              <a:rPr lang="en-US" dirty="0"/>
              <a:t>Title 28 – Arial Bold (Orange #e97e23)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1933" y="1554174"/>
            <a:ext cx="11359992" cy="4900413"/>
          </a:xfrm>
        </p:spPr>
        <p:txBody>
          <a:bodyPr/>
          <a:lstStyle>
            <a:lvl1pPr>
              <a:defRPr sz="2400">
                <a:latin typeface=""/>
              </a:defRPr>
            </a:lvl1pPr>
            <a:lvl2pPr>
              <a:defRPr sz="2200" baseline="0">
                <a:latin typeface=""/>
              </a:defRPr>
            </a:lvl2pPr>
            <a:lvl3pPr>
              <a:defRPr>
                <a:latin typeface=""/>
              </a:defRPr>
            </a:lvl3pPr>
            <a:lvl4pPr>
              <a:defRPr sz="2000">
                <a:latin typeface=""/>
              </a:defRPr>
            </a:lvl4pPr>
            <a:lvl5pPr>
              <a:defRPr>
                <a:latin typeface=""/>
              </a:defRPr>
            </a:lvl5pPr>
          </a:lstStyle>
          <a:p>
            <a:pPr lvl="0"/>
            <a:r>
              <a:rPr lang="en-US" dirty="0"/>
              <a:t>Copy 24– Arial (Black #000000)</a:t>
            </a:r>
          </a:p>
          <a:p>
            <a:pPr lvl="1"/>
            <a:r>
              <a:rPr lang="en-US" dirty="0"/>
              <a:t>Second level - 22</a:t>
            </a:r>
          </a:p>
          <a:p>
            <a:pPr lvl="2"/>
            <a:r>
              <a:rPr lang="en-US" dirty="0"/>
              <a:t>Third level - 20</a:t>
            </a:r>
          </a:p>
          <a:p>
            <a:pPr lvl="3"/>
            <a:r>
              <a:rPr lang="en-US" dirty="0"/>
              <a:t>Fourth level - 20</a:t>
            </a:r>
          </a:p>
          <a:p>
            <a:pPr lvl="4"/>
            <a:r>
              <a:rPr lang="en-US" dirty="0"/>
              <a:t>Fifth level - 18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18780" y="6504247"/>
            <a:ext cx="889000" cy="365125"/>
          </a:xfrm>
          <a:prstGeom prst="rect">
            <a:avLst/>
          </a:prstGeom>
        </p:spPr>
        <p:txBody>
          <a:bodyPr/>
          <a:lstStyle>
            <a:lvl1pPr algn="r">
              <a:defRPr sz="800" b="1">
                <a:solidFill>
                  <a:srgbClr val="000000"/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7749" y="240831"/>
            <a:ext cx="8822855" cy="112951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i="0">
                <a:solidFill>
                  <a:srgbClr val="E1691B"/>
                </a:solidFill>
                <a:latin typeface=""/>
              </a:defRPr>
            </a:lvl1pPr>
          </a:lstStyle>
          <a:p>
            <a:r>
              <a:rPr lang="en-US" dirty="0"/>
              <a:t>Title 28 – Arial Bold (Orange #e97e23)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7749" y="1587597"/>
            <a:ext cx="11362768" cy="48463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Copy 24 – Arial (Black #000000)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87100" y="6501730"/>
            <a:ext cx="1036918" cy="365125"/>
          </a:xfrm>
          <a:prstGeom prst="rect">
            <a:avLst/>
          </a:prstGeom>
        </p:spPr>
        <p:txBody>
          <a:bodyPr/>
          <a:lstStyle>
            <a:lvl1pPr algn="r">
              <a:defRPr sz="800" b="1">
                <a:solidFill>
                  <a:srgbClr val="000000"/>
                </a:solidFill>
              </a:defRPr>
            </a:lvl1pPr>
          </a:lstStyle>
          <a:p>
            <a:fld id="{F0B4698B-FD21-FB42-8997-CBA881F0DB0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583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+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3354" y="235010"/>
            <a:ext cx="8817250" cy="113533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i="0" baseline="0">
                <a:solidFill>
                  <a:srgbClr val="E1691B"/>
                </a:solidFill>
              </a:defRPr>
            </a:lvl1pPr>
          </a:lstStyle>
          <a:p>
            <a:r>
              <a:rPr lang="en-US" dirty="0"/>
              <a:t>Title 28 – Arial Bold (Orange #e97e23)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23355" y="1585513"/>
            <a:ext cx="11373872" cy="4867916"/>
          </a:xfrm>
          <a:prstGeom prst="rect">
            <a:avLst/>
          </a:prstGeom>
        </p:spPr>
        <p:txBody>
          <a:bodyPr/>
          <a:lstStyle>
            <a:lvl1pPr marL="342900" indent="-342900" algn="l">
              <a:buFont typeface="Arial"/>
              <a:buChar char="•"/>
              <a:defRPr sz="2400"/>
            </a:lvl1pPr>
            <a:lvl2pPr marL="742950" indent="-285750" algn="l">
              <a:buFont typeface="Arial"/>
              <a:buChar char="•"/>
              <a:defRPr sz="2200"/>
            </a:lvl2pPr>
            <a:lvl3pPr marL="1143000" indent="-228600" algn="l">
              <a:buFont typeface="Arial"/>
              <a:buChar char="•"/>
              <a:defRPr sz="2000"/>
            </a:lvl3pPr>
            <a:lvl4pPr marL="1600200" indent="-228600" algn="l">
              <a:buFont typeface="Arial"/>
              <a:buChar char="•"/>
              <a:defRPr sz="2000"/>
            </a:lvl4pPr>
            <a:lvl5pPr marL="2057400" indent="-228600" algn="l">
              <a:buFont typeface="Arial"/>
              <a:buChar char="•"/>
              <a:defRPr sz="1800"/>
            </a:lvl5pPr>
          </a:lstStyle>
          <a:p>
            <a:pPr lvl="0"/>
            <a:r>
              <a:rPr lang="en-US" dirty="0"/>
              <a:t>Copy 24 – Arial (Black #000000)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87100" y="6485018"/>
            <a:ext cx="1036918" cy="365125"/>
          </a:xfrm>
          <a:prstGeom prst="rect">
            <a:avLst/>
          </a:prstGeom>
        </p:spPr>
        <p:txBody>
          <a:bodyPr/>
          <a:lstStyle>
            <a:lvl1pPr algn="r">
              <a:defRPr sz="800" b="1">
                <a:solidFill>
                  <a:srgbClr val="000000"/>
                </a:solidFill>
              </a:defRPr>
            </a:lvl1pPr>
          </a:lstStyle>
          <a:p>
            <a:fld id="{F0B4698B-FD21-FB42-8997-CBA881F0DB0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748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879" y="1219944"/>
            <a:ext cx="11346057" cy="51471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i="0">
                <a:solidFill>
                  <a:srgbClr val="E1691B"/>
                </a:solidFill>
              </a:defRPr>
            </a:lvl1pPr>
          </a:lstStyle>
          <a:p>
            <a:r>
              <a:rPr lang="en-US" dirty="0"/>
              <a:t>Title 32 – Arial Bold (Orange #e97e23)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87100" y="6485018"/>
            <a:ext cx="1036918" cy="365125"/>
          </a:xfrm>
          <a:prstGeom prst="rect">
            <a:avLst/>
          </a:prstGeom>
        </p:spPr>
        <p:txBody>
          <a:bodyPr/>
          <a:lstStyle>
            <a:lvl1pPr algn="r">
              <a:defRPr sz="800" b="1">
                <a:solidFill>
                  <a:srgbClr val="000000"/>
                </a:solidFill>
              </a:defRPr>
            </a:lvl1pPr>
          </a:lstStyle>
          <a:p>
            <a:fld id="{F0B4698B-FD21-FB42-8997-CBA881F0DB0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162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+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295" y="229387"/>
            <a:ext cx="8702271" cy="1157672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rgbClr val="E1691B"/>
                </a:solidFill>
              </a:defRPr>
            </a:lvl1pPr>
          </a:lstStyle>
          <a:p>
            <a:r>
              <a:rPr lang="en-US" dirty="0"/>
              <a:t>Title 28 – Arial Bold (Orange #e97e23)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1933" y="1554174"/>
            <a:ext cx="11359992" cy="4900413"/>
          </a:xfrm>
        </p:spPr>
        <p:txBody>
          <a:bodyPr/>
          <a:lstStyle>
            <a:lvl1pPr marL="0" indent="0">
              <a:buFontTx/>
              <a:buNone/>
              <a:defRPr sz="2400">
                <a:latin typeface=""/>
              </a:defRPr>
            </a:lvl1pPr>
            <a:lvl2pPr marL="457200" indent="0">
              <a:buFontTx/>
              <a:buNone/>
              <a:defRPr sz="2200" baseline="0">
                <a:latin typeface=""/>
              </a:defRPr>
            </a:lvl2pPr>
            <a:lvl3pPr marL="914400" indent="0">
              <a:buFontTx/>
              <a:buNone/>
              <a:defRPr>
                <a:latin typeface=""/>
              </a:defRPr>
            </a:lvl3pPr>
            <a:lvl4pPr marL="1371600" indent="0">
              <a:buFontTx/>
              <a:buNone/>
              <a:defRPr sz="2000">
                <a:latin typeface=""/>
              </a:defRPr>
            </a:lvl4pPr>
            <a:lvl5pPr marL="1828800" indent="0">
              <a:buFontTx/>
              <a:buNone/>
              <a:defRPr>
                <a:latin typeface=""/>
              </a:defRPr>
            </a:lvl5pPr>
          </a:lstStyle>
          <a:p>
            <a:pPr lvl="0"/>
            <a:r>
              <a:rPr lang="en-US" dirty="0"/>
              <a:t>Copy 24– Arial (Black #000000)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18780" y="6504247"/>
            <a:ext cx="889000" cy="365125"/>
          </a:xfrm>
          <a:prstGeom prst="rect">
            <a:avLst/>
          </a:prstGeom>
        </p:spPr>
        <p:txBody>
          <a:bodyPr/>
          <a:lstStyle>
            <a:lvl1pPr algn="r">
              <a:defRPr sz="800" b="1">
                <a:solidFill>
                  <a:srgbClr val="000000"/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183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706" y="1222858"/>
            <a:ext cx="11501679" cy="5186907"/>
          </a:xfrm>
        </p:spPr>
        <p:txBody>
          <a:bodyPr anchor="b">
            <a:normAutofit/>
          </a:bodyPr>
          <a:lstStyle>
            <a:lvl1pPr algn="ctr">
              <a:defRPr sz="3200" b="1" i="0" baseline="0">
                <a:solidFill>
                  <a:srgbClr val="E1691B"/>
                </a:solidFill>
                <a:latin typeface=""/>
              </a:defRPr>
            </a:lvl1pPr>
          </a:lstStyle>
          <a:p>
            <a:r>
              <a:rPr lang="en-US" dirty="0"/>
              <a:t>Title 32 – Arial Bold (Orange #e97e23)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35490" y="6504247"/>
            <a:ext cx="889000" cy="365125"/>
          </a:xfrm>
          <a:prstGeom prst="rect">
            <a:avLst/>
          </a:prstGeom>
        </p:spPr>
        <p:txBody>
          <a:bodyPr/>
          <a:lstStyle>
            <a:lvl1pPr algn="r">
              <a:defRPr sz="800" b="1">
                <a:solidFill>
                  <a:srgbClr val="000000"/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: White_LgHd_1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D38CCA2E-2B4D-2A4F-85F8-8FAB2B4207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2194560"/>
            <a:ext cx="11460480" cy="3779520"/>
          </a:xfrm>
          <a:prstGeom prst="rect">
            <a:avLst/>
          </a:prstGeom>
        </p:spPr>
        <p:txBody>
          <a:bodyPr lIns="0" tIns="0" rIns="0" bIns="0"/>
          <a:lstStyle>
            <a:lvl1pPr marL="152396" indent="-152396">
              <a:lnSpc>
                <a:spcPct val="10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/>
            </a:lvl1pPr>
            <a:lvl2pPr marL="459306" indent="-146047">
              <a:lnSpc>
                <a:spcPct val="10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tabLst/>
              <a:defRPr sz="1333"/>
            </a:lvl2pPr>
            <a:lvl3pPr marL="918610" indent="-156629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Font typeface=".AppleSystemUIFont"/>
              <a:buChar char="–"/>
              <a:tabLst/>
              <a:defRPr sz="1200"/>
            </a:lvl3pPr>
            <a:lvl4pPr marL="1142971" indent="-228594">
              <a:lnSpc>
                <a:spcPts val="1867"/>
              </a:lnSpc>
              <a:spcBef>
                <a:spcPts val="400"/>
              </a:spcBef>
              <a:tabLst/>
              <a:defRPr sz="1600"/>
            </a:lvl4pPr>
          </a:lstStyle>
          <a:p>
            <a:pPr lvl="0"/>
            <a:r>
              <a:rPr lang="en-US"/>
              <a:t>Click here to edit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itle 16">
            <a:extLst>
              <a:ext uri="{FF2B5EF4-FFF2-40B4-BE49-F238E27FC236}">
                <a16:creationId xmlns:a16="http://schemas.microsoft.com/office/drawing/2014/main" id="{51EC84FB-D01A-ED4F-8DEA-653C7181D9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" y="731517"/>
            <a:ext cx="11460480" cy="1219200"/>
          </a:xfrm>
          <a:prstGeom prst="rect">
            <a:avLst/>
          </a:prstGeom>
        </p:spPr>
        <p:txBody>
          <a:bodyPr vert="horz" lIns="0" tIns="0" rIns="0" bIns="0" anchor="ctr"/>
          <a:lstStyle>
            <a:lvl1pPr algn="l">
              <a:lnSpc>
                <a:spcPct val="90000"/>
              </a:lnSpc>
              <a:defRPr sz="4267" b="1" i="0">
                <a:solidFill>
                  <a:schemeClr val="accent1"/>
                </a:solidFill>
                <a:latin typeface="Avenir Next LT Pro Demi" panose="020B0704020202020204" pitchFamily="34" charset="0"/>
              </a:defRPr>
            </a:lvl1pPr>
          </a:lstStyle>
          <a:p>
            <a:r>
              <a:rPr lang="en-US"/>
              <a:t>Click to edit big headline</a:t>
            </a:r>
            <a:br>
              <a:rPr lang="en-US"/>
            </a:br>
            <a:r>
              <a:rPr lang="en-US"/>
              <a:t>Headline line 2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FC2932DD-140B-9F4A-80EF-1858C5B492BE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1216640" y="6334767"/>
            <a:ext cx="609600" cy="2194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r" eaLnBrk="1" hangingPunct="1">
              <a:defRPr/>
            </a:pPr>
            <a:fld id="{BFFC46B2-C934-C242-829E-17AD3CAF1E50}" type="slidenum">
              <a:rPr lang="en-US" altLang="en-US" sz="1067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Calibri Regular" charset="0"/>
                <a:cs typeface="Calibri Regular" charset="0"/>
              </a:rPr>
              <a:pPr algn="r" eaLnBrk="1" hangingPunct="1">
                <a:defRPr/>
              </a:pPr>
              <a:t>‹#›</a:t>
            </a:fld>
            <a:endParaRPr lang="en-US" altLang="en-US" sz="1067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Calibri Regular" charset="0"/>
              <a:cs typeface="Calibri Regular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3A8ED04-1449-504E-AC2E-3360946A20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5760" y="6339840"/>
            <a:ext cx="1320459" cy="224531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9A1A64B9-B59F-A444-95BF-14DE5A7B4A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760" y="303776"/>
            <a:ext cx="975360" cy="24384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8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067" b="1" i="0">
                <a:solidFill>
                  <a:schemeClr val="tx2"/>
                </a:solidFill>
                <a:latin typeface="Avenir Next LT Pro Demi" panose="020B0704020202020204" pitchFamily="34" charset="0"/>
              </a:defRPr>
            </a:lvl1pPr>
            <a:lvl2pPr marL="459306" indent="-146047">
              <a:lnSpc>
                <a:spcPct val="100000"/>
              </a:lnSpc>
              <a:spcBef>
                <a:spcPts val="533"/>
              </a:spcBef>
              <a:buClr>
                <a:schemeClr val="accent1"/>
              </a:buClr>
              <a:buFont typeface="Wingdings" pitchFamily="2" charset="2"/>
              <a:buChar char="§"/>
              <a:tabLst/>
              <a:defRPr sz="1333"/>
            </a:lvl2pPr>
            <a:lvl3pPr marL="918610" indent="-156629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Font typeface=".AppleSystemUIFont"/>
              <a:buChar char="–"/>
              <a:tabLst/>
              <a:defRPr sz="1200"/>
            </a:lvl3pPr>
            <a:lvl4pPr marL="1142971" indent="-228594">
              <a:lnSpc>
                <a:spcPts val="1867"/>
              </a:lnSpc>
              <a:spcBef>
                <a:spcPts val="400"/>
              </a:spcBef>
              <a:tabLst/>
              <a:defRPr sz="1600"/>
            </a:lvl4pPr>
          </a:lstStyle>
          <a:p>
            <a:pPr lvl="0"/>
            <a:r>
              <a:rPr lang="en-US"/>
              <a:t>EYEBROW</a:t>
            </a:r>
          </a:p>
        </p:txBody>
      </p:sp>
    </p:spTree>
    <p:extLst>
      <p:ext uri="{BB962C8B-B14F-4D97-AF65-F5344CB8AC3E}">
        <p14:creationId xmlns:p14="http://schemas.microsoft.com/office/powerpoint/2010/main" val="763802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9059" y="1235854"/>
            <a:ext cx="11618993" cy="246923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 i="0" baseline="0">
                <a:solidFill>
                  <a:srgbClr val="E1691B"/>
                </a:solidFill>
              </a:defRPr>
            </a:lvl1pPr>
          </a:lstStyle>
          <a:p>
            <a:r>
              <a:rPr lang="en-US" dirty="0"/>
              <a:t>Title 32 – Arial Bold (Orange #e97e23)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9059" y="3833191"/>
            <a:ext cx="11629788" cy="25018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Copy 22 – Arial (Black #000000)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72319" y="6509587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sz="800" b="1">
                <a:solidFill>
                  <a:schemeClr val="tx1"/>
                </a:solidFill>
              </a:defRPr>
            </a:lvl1pPr>
          </a:lstStyle>
          <a:p>
            <a:fld id="{FCB66DF4-E379-7C4A-B261-863FA350AB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987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7489" y="3801979"/>
            <a:ext cx="11563288" cy="164598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 i="0" cap="all" baseline="0">
                <a:solidFill>
                  <a:schemeClr val="bg1"/>
                </a:solidFill>
                <a:latin typeface=""/>
              </a:defRPr>
            </a:lvl1pPr>
          </a:lstStyle>
          <a:p>
            <a:r>
              <a:rPr lang="en-US" dirty="0"/>
              <a:t>TITLE 32 – ARIAL BOLD CAPS (white #</a:t>
            </a:r>
            <a:r>
              <a:rPr lang="en-US" dirty="0" err="1"/>
              <a:t>ffffff</a:t>
            </a:r>
            <a:r>
              <a:rPr lang="en-US" dirty="0"/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57510" y="6438130"/>
            <a:ext cx="1039447" cy="365125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FFFFFF"/>
                </a:solidFill>
              </a:defRPr>
            </a:lvl1pPr>
          </a:lstStyle>
          <a:p>
            <a:fld id="{DFEDF2DC-C1F0-9140-9B7C-5FE56D0D371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338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7489" y="3744227"/>
            <a:ext cx="11563288" cy="170373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 i="0" cap="all" baseline="0">
                <a:solidFill>
                  <a:schemeClr val="bg1"/>
                </a:solidFill>
                <a:latin typeface=""/>
              </a:defRPr>
            </a:lvl1pPr>
          </a:lstStyle>
          <a:p>
            <a:r>
              <a:rPr lang="en-US" dirty="0"/>
              <a:t>TITLE 32 – ARIAL BOLD CAPS (white #</a:t>
            </a:r>
            <a:r>
              <a:rPr lang="en-US" dirty="0" err="1"/>
              <a:t>ffffff</a:t>
            </a:r>
            <a:r>
              <a:rPr lang="en-US" dirty="0"/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57510" y="6438130"/>
            <a:ext cx="1039447" cy="365125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FFFFFF"/>
                </a:solidFill>
              </a:defRPr>
            </a:lvl1pPr>
          </a:lstStyle>
          <a:p>
            <a:fld id="{DFEDF2DC-C1F0-9140-9B7C-5FE56D0D371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156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7489" y="3657600"/>
            <a:ext cx="11563288" cy="17903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 i="0" cap="all" baseline="0">
                <a:solidFill>
                  <a:schemeClr val="bg1"/>
                </a:solidFill>
                <a:latin typeface=""/>
              </a:defRPr>
            </a:lvl1pPr>
          </a:lstStyle>
          <a:p>
            <a:r>
              <a:rPr lang="en-US" dirty="0"/>
              <a:t>TITLE 32 – ARIAL BOLD CAPS (white #</a:t>
            </a:r>
            <a:r>
              <a:rPr lang="en-US" dirty="0" err="1"/>
              <a:t>ffffff</a:t>
            </a:r>
            <a:r>
              <a:rPr lang="en-US" dirty="0"/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57510" y="6438130"/>
            <a:ext cx="1039447" cy="365125"/>
          </a:xfrm>
          <a:prstGeom prst="rect">
            <a:avLst/>
          </a:prstGeom>
        </p:spPr>
        <p:txBody>
          <a:bodyPr/>
          <a:lstStyle>
            <a:lvl1pPr>
              <a:defRPr sz="800" b="1">
                <a:solidFill>
                  <a:srgbClr val="FFFFFF"/>
                </a:solidFill>
              </a:defRPr>
            </a:lvl1pPr>
          </a:lstStyle>
          <a:p>
            <a:fld id="{DFEDF2DC-C1F0-9140-9B7C-5FE56D0D371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638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5756" y="329232"/>
            <a:ext cx="11548149" cy="48368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05755" y="5363594"/>
            <a:ext cx="11524630" cy="9388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Caption 14 – Arial Bold (#</a:t>
            </a:r>
            <a:r>
              <a:rPr lang="en-US" dirty="0" err="1"/>
              <a:t>ffffff</a:t>
            </a:r>
            <a:r>
              <a:rPr lang="en-US" dirty="0"/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80360" y="6509587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sz="800" b="1">
                <a:solidFill>
                  <a:srgbClr val="000000"/>
                </a:solidFill>
              </a:defRPr>
            </a:lvl1pPr>
          </a:lstStyle>
          <a:p>
            <a:fld id="{49AC7B85-980D-F849-A463-268A4B354F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486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jpg"/><Relationship Id="rId4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757" r:id="rId2"/>
    <p:sldLayoutId id="2147483663" r:id="rId3"/>
    <p:sldLayoutId id="214748376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3136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67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3818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7692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3595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7954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ibm.com/community/user/ibmz-and-linuxone/groups/topic-home?CommunityKey=ce54fe94-0145-4832-a0ef-4ea81d6062cc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BM/zoau-sample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hyperlink" Target="https://github.com/IBM/z_ansible_collections_samples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bm.com/community/z/software/ansible-for-ibmz" TargetMode="External"/><Relationship Id="rId3" Type="http://schemas.openxmlformats.org/officeDocument/2006/relationships/hyperlink" Target="https://www.ibm.com/docs/en/zoau" TargetMode="External"/><Relationship Id="rId7" Type="http://schemas.openxmlformats.org/officeDocument/2006/relationships/hyperlink" Target="https://discord.gg/rFXEVKK7AH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IBM/zoau-node" TargetMode="External"/><Relationship Id="rId5" Type="http://schemas.openxmlformats.org/officeDocument/2006/relationships/hyperlink" Target="https://github.com/ZOSOpenTools/meta/discussions" TargetMode="External"/><Relationship Id="rId10" Type="http://schemas.openxmlformats.org/officeDocument/2006/relationships/image" Target="../media/image59.png"/><Relationship Id="rId4" Type="http://schemas.openxmlformats.org/officeDocument/2006/relationships/hyperlink" Target="https://github.com/IBM/zoau-samples" TargetMode="External"/><Relationship Id="rId9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4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10" Type="http://schemas.openxmlformats.org/officeDocument/2006/relationships/image" Target="../media/image66.sv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microsoft.com/office/2007/relationships/hdphoto" Target="../media/hdphoto2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hyperlink" Target="http://www.share.org/evaluation" TargetMode="External"/><Relationship Id="rId4" Type="http://schemas.openxmlformats.org/officeDocument/2006/relationships/image" Target="../media/image6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18" Type="http://schemas.openxmlformats.org/officeDocument/2006/relationships/image" Target="../media/image29.sv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7.svg"/><Relationship Id="rId20" Type="http://schemas.openxmlformats.org/officeDocument/2006/relationships/image" Target="../media/image31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svg"/><Relationship Id="rId19" Type="http://schemas.openxmlformats.org/officeDocument/2006/relationships/image" Target="../media/image30.pn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Relationship Id="rId22" Type="http://schemas.openxmlformats.org/officeDocument/2006/relationships/image" Target="../media/image3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Relationship Id="rId14" Type="http://schemas.openxmlformats.org/officeDocument/2006/relationships/image" Target="../media/image4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bm.github.io/mainframe-downloads/downloads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059" y="1235854"/>
            <a:ext cx="11618993" cy="708356"/>
          </a:xfrm>
        </p:spPr>
        <p:txBody>
          <a:bodyPr/>
          <a:lstStyle/>
          <a:p>
            <a:r>
              <a:rPr lang="en-US" dirty="0"/>
              <a:t>Automate to Innovate</a:t>
            </a:r>
            <a:br>
              <a:rPr lang="en-US" dirty="0"/>
            </a:br>
            <a:r>
              <a:rPr lang="en-US" dirty="0"/>
              <a:t>Simplifying z/OS Management with Python and ZOAU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059" y="3833191"/>
            <a:ext cx="5217524" cy="2501868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Steven Perva</a:t>
            </a:r>
          </a:p>
          <a:p>
            <a:pPr algn="l"/>
            <a:r>
              <a:rPr lang="en-US" sz="2000" dirty="0"/>
              <a:t>Sr Mainframe Innovation Engineer</a:t>
            </a:r>
          </a:p>
          <a:p>
            <a:pPr algn="l"/>
            <a:r>
              <a:rPr lang="en-US" sz="2000" dirty="0"/>
              <a:t>Ensono</a:t>
            </a:r>
          </a:p>
          <a:p>
            <a:pPr algn="l"/>
            <a:r>
              <a:rPr lang="en-US" sz="2000" dirty="0"/>
              <a:t>       stevenperva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49950" y="6492875"/>
            <a:ext cx="2844800" cy="365125"/>
          </a:xfrm>
        </p:spPr>
        <p:txBody>
          <a:bodyPr/>
          <a:lstStyle/>
          <a:p>
            <a:fld id="{FCB66DF4-E379-7C4A-B261-863FA350AB8C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620731-296E-166B-5FE6-50F979102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44" b="95592" l="3740" r="96953">
                        <a14:foregroundMark x1="48338" y1="63912" x2="72438" y2="64601"/>
                        <a14:foregroundMark x1="48892" y1="5785" x2="28393" y2="11157"/>
                        <a14:foregroundMark x1="28393" y1="11157" x2="14127" y2="22865"/>
                        <a14:foregroundMark x1="14127" y1="22865" x2="6510" y2="38430"/>
                        <a14:foregroundMark x1="6510" y1="38430" x2="3740" y2="57163"/>
                        <a14:foregroundMark x1="3740" y1="57163" x2="4986" y2="68457"/>
                        <a14:foregroundMark x1="33518" y1="6612" x2="43075" y2="3581"/>
                        <a14:foregroundMark x1="43075" y1="3581" x2="48615" y2="5510"/>
                        <a14:foregroundMark x1="61911" y1="5785" x2="87950" y2="21212"/>
                        <a14:foregroundMark x1="87950" y1="21212" x2="93767" y2="44766"/>
                        <a14:foregroundMark x1="96814" y1="59366" x2="97091" y2="35813"/>
                        <a14:foregroundMark x1="11357" y1="72452" x2="24654" y2="87052"/>
                        <a14:foregroundMark x1="24654" y1="87052" x2="34072" y2="92011"/>
                        <a14:foregroundMark x1="34072" y1="92011" x2="52078" y2="94077"/>
                        <a14:foregroundMark x1="52078" y1="94077" x2="73823" y2="88981"/>
                        <a14:foregroundMark x1="73823" y1="88981" x2="81302" y2="84711"/>
                        <a14:foregroundMark x1="81302" y1="84711" x2="87119" y2="77273"/>
                        <a14:foregroundMark x1="87119" y1="77273" x2="87119" y2="77273"/>
                        <a14:foregroundMark x1="59418" y1="96970" x2="40166" y2="95592"/>
                        <a14:foregroundMark x1="40166" y1="95592" x2="38227" y2="95041"/>
                        <a14:foregroundMark x1="79917" y1="80303" x2="82825" y2="82782"/>
                        <a14:foregroundMark x1="25346" y1="36088" x2="34488" y2="46143"/>
                        <a14:foregroundMark x1="34488" y1="46143" x2="30471" y2="58540"/>
                        <a14:foregroundMark x1="30471" y1="58540" x2="26593" y2="632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400" y="2335696"/>
            <a:ext cx="3133200" cy="315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BC7DF91-D817-E52F-3C60-302AF74DDE7B}"/>
              </a:ext>
            </a:extLst>
          </p:cNvPr>
          <p:cNvSpPr txBox="1">
            <a:spLocks/>
          </p:cNvSpPr>
          <p:nvPr/>
        </p:nvSpPr>
        <p:spPr>
          <a:xfrm>
            <a:off x="7962433" y="3833191"/>
            <a:ext cx="3895619" cy="25018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/>
              <a:t>Dan Jast</a:t>
            </a:r>
          </a:p>
          <a:p>
            <a:pPr algn="r"/>
            <a:r>
              <a:rPr lang="en-US" sz="2000" dirty="0"/>
              <a:t>Sr Product Manager</a:t>
            </a:r>
          </a:p>
          <a:p>
            <a:pPr algn="r"/>
            <a:r>
              <a:rPr lang="en-US" sz="2000" dirty="0"/>
              <a:t>IBM</a:t>
            </a:r>
          </a:p>
          <a:p>
            <a:pPr algn="r"/>
            <a:r>
              <a:rPr lang="en-US" sz="2000" dirty="0" err="1"/>
              <a:t>daniel-jast</a:t>
            </a:r>
            <a:r>
              <a:rPr lang="en-US" sz="2000" dirty="0"/>
              <a:t>       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1A1A039-F9CD-297E-7789-F943F040D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48" y="4946547"/>
            <a:ext cx="450401" cy="45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BF451C3F-F180-9642-4D44-B9F82BFF8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734" y="4946547"/>
            <a:ext cx="450401" cy="45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256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the ZOAU Module in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3EC5E-1FA9-1913-ECEC-E5B31E6F4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8780" y="6504247"/>
            <a:ext cx="889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F5F1543B-0006-973D-B35B-3614E3648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33" y="1387059"/>
            <a:ext cx="8552269" cy="490041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Forget about the compiler bits!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Wheels make things go fast!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Install faster.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Smaller (no source).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Avoids building packages.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No more spooky setup.py </a:t>
            </a:r>
            <a:r>
              <a:rPr lang="en-US" sz="2200" dirty="0" err="1"/>
              <a:t>riddlebox</a:t>
            </a:r>
            <a:r>
              <a:rPr lang="en-US" sz="2200" dirty="0"/>
              <a:t>!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B594AB-42E2-D2AA-7DC9-B99B25F54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22" y="3656272"/>
            <a:ext cx="10659156" cy="279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24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Notable Updates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3EC5E-1FA9-1913-ECEC-E5B31E6F4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8780" y="6504247"/>
            <a:ext cx="889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598040-BF8A-4DEC-4489-F032F523ACED}"/>
              </a:ext>
            </a:extLst>
          </p:cNvPr>
          <p:cNvSpPr txBox="1"/>
          <p:nvPr/>
        </p:nvSpPr>
        <p:spPr>
          <a:xfrm>
            <a:off x="438295" y="1387059"/>
            <a:ext cx="647751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ZOAU: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r>
              <a:rPr lang="en-US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i="0" dirty="0" err="1">
                <a:effectLst/>
                <a:latin typeface="IBM 3270" panose="02000509000000000000" pitchFamily="49" charset="0"/>
                <a:ea typeface="IBM 3270" panose="02000509000000000000" pitchFamily="49" charset="0"/>
                <a:cs typeface="IBM 3270" panose="02000509000000000000" pitchFamily="49" charset="0"/>
              </a:rPr>
              <a:t>zoau_io</a:t>
            </a:r>
            <a:r>
              <a:rPr lang="en-US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Python module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granular, record-level support for data sets (read-only at the moment)</a:t>
            </a:r>
            <a:b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Job management enhancements (more attributes, more control over returned output)</a:t>
            </a:r>
            <a:b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set copy enhancements (alias support, force option for automation use cases)</a:t>
            </a:r>
            <a:b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Binary read Phase 1 (</a:t>
            </a:r>
            <a:r>
              <a:rPr lang="en-US" b="0" i="0" dirty="0">
                <a:effectLst/>
                <a:latin typeface="IBM 3270" panose="02000509000000000000" pitchFamily="49" charset="0"/>
                <a:ea typeface="IBM 3270" panose="02000509000000000000" pitchFamily="49" charset="0"/>
                <a:cs typeface="IBM 3270" panose="02000509000000000000" pitchFamily="49" charset="0"/>
              </a:rPr>
              <a:t>dtail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supports direct unprintable NULL bytes)</a:t>
            </a:r>
            <a:b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Samples (Python, C API)</a:t>
            </a:r>
            <a:b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Stubs for </a:t>
            </a:r>
            <a:r>
              <a:rPr lang="en-US" dirty="0" err="1"/>
              <a:t>VSCode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9420CE-ABAE-40E4-D60B-E8590C0BAA8A}"/>
              </a:ext>
            </a:extLst>
          </p:cNvPr>
          <p:cNvSpPr txBox="1"/>
          <p:nvPr/>
        </p:nvSpPr>
        <p:spPr>
          <a:xfrm>
            <a:off x="6915807" y="1390569"/>
            <a:ext cx="49491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IBM Open Enterprise SDK for Python: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ZIIP Eligibility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IBM C/C++ For Open Enterprise Languages on z/OS® 2.0 is available and can use with IBM Open Enterprise SDK for Python 3.11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zEnterprise</a:t>
            </a:r>
            <a:r>
              <a:rPr lang="en-US" dirty="0"/>
              <a:t>® Data Compression(</a:t>
            </a:r>
            <a:r>
              <a:rPr lang="en-US" dirty="0" err="1"/>
              <a:t>zEDC</a:t>
            </a:r>
            <a:r>
              <a:rPr lang="en-US" dirty="0"/>
              <a:t>) support is available for IBM Open Enterprise SDK for Python 3.11</a:t>
            </a:r>
          </a:p>
        </p:txBody>
      </p:sp>
    </p:spTree>
    <p:extLst>
      <p:ext uri="{BB962C8B-B14F-4D97-AF65-F5344CB8AC3E}">
        <p14:creationId xmlns:p14="http://schemas.microsoft.com/office/powerpoint/2010/main" val="2396446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New Helpful Commands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52531-7275-201D-AB31-E9A42B35C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3000" y="6492875"/>
            <a:ext cx="889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D1C90C0-AEA0-C3C1-222B-57F10B36414A}"/>
              </a:ext>
            </a:extLst>
          </p:cNvPr>
          <p:cNvGrpSpPr/>
          <p:nvPr/>
        </p:nvGrpSpPr>
        <p:grpSpPr>
          <a:xfrm>
            <a:off x="2146005" y="1212578"/>
            <a:ext cx="7899990" cy="1989222"/>
            <a:chOff x="1892596" y="1185040"/>
            <a:chExt cx="7899990" cy="198922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B38A2B0-C2A2-161B-87E5-84D36B7FAD5C}"/>
                </a:ext>
              </a:extLst>
            </p:cNvPr>
            <p:cNvSpPr/>
            <p:nvPr/>
          </p:nvSpPr>
          <p:spPr>
            <a:xfrm>
              <a:off x="1892596" y="1185040"/>
              <a:ext cx="2826172" cy="457200"/>
            </a:xfrm>
            <a:prstGeom prst="rect">
              <a:avLst/>
            </a:prstGeom>
            <a:solidFill>
              <a:srgbClr val="35B6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IBM Plex Mono" panose="020B0509050203000203" pitchFamily="49" charset="0"/>
                </a:rPr>
                <a:t>Command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AE47801-43F9-26C9-5884-1D96706F8AEF}"/>
                </a:ext>
              </a:extLst>
            </p:cNvPr>
            <p:cNvSpPr/>
            <p:nvPr/>
          </p:nvSpPr>
          <p:spPr>
            <a:xfrm>
              <a:off x="4829063" y="1185040"/>
              <a:ext cx="4963523" cy="457200"/>
            </a:xfrm>
            <a:prstGeom prst="rect">
              <a:avLst/>
            </a:prstGeom>
            <a:solidFill>
              <a:srgbClr val="35B6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IBM Plex Mono" panose="020B0509050203000203" pitchFamily="49" charset="0"/>
                </a:rPr>
                <a:t>Description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AE080EB-5AB8-8DA6-DAF2-36090C50E960}"/>
                </a:ext>
              </a:extLst>
            </p:cNvPr>
            <p:cNvSpPr/>
            <p:nvPr/>
          </p:nvSpPr>
          <p:spPr>
            <a:xfrm>
              <a:off x="1892596" y="1695714"/>
              <a:ext cx="2826172" cy="457200"/>
            </a:xfrm>
            <a:prstGeom prst="rect">
              <a:avLst/>
            </a:prstGeom>
            <a:solidFill>
              <a:srgbClr val="82BD3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err="1">
                  <a:latin typeface="IBM Plex Mono" panose="020B0509050203000203" pitchFamily="49" charset="0"/>
                </a:rPr>
                <a:t>dcat</a:t>
              </a:r>
              <a:endParaRPr lang="en-US" dirty="0">
                <a:latin typeface="IBM Plex Mono" panose="020B0509050203000203" pitchFamily="49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95B0BED-1860-015D-69C0-1D74DD8BBA42}"/>
                </a:ext>
              </a:extLst>
            </p:cNvPr>
            <p:cNvSpPr/>
            <p:nvPr/>
          </p:nvSpPr>
          <p:spPr>
            <a:xfrm>
              <a:off x="4829063" y="1695714"/>
              <a:ext cx="4963523" cy="457200"/>
            </a:xfrm>
            <a:prstGeom prst="rect">
              <a:avLst/>
            </a:prstGeom>
            <a:solidFill>
              <a:srgbClr val="82BD3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IBM Plex Mono" panose="020B0509050203000203" pitchFamily="49" charset="0"/>
                </a:rPr>
                <a:t>Print out a non-VSAM dataset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513EECA-23EF-9C42-5412-66A201664ADF}"/>
                </a:ext>
              </a:extLst>
            </p:cNvPr>
            <p:cNvSpPr/>
            <p:nvPr/>
          </p:nvSpPr>
          <p:spPr>
            <a:xfrm>
              <a:off x="1892596" y="2206388"/>
              <a:ext cx="2826172" cy="457200"/>
            </a:xfrm>
            <a:prstGeom prst="rect">
              <a:avLst/>
            </a:prstGeom>
            <a:solidFill>
              <a:srgbClr val="88C64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IBM Plex Mono" panose="020B0509050203000203" pitchFamily="49" charset="0"/>
                </a:rPr>
                <a:t>dhead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A40A1B-006A-89D8-DD11-9CC5D5835272}"/>
                </a:ext>
              </a:extLst>
            </p:cNvPr>
            <p:cNvSpPr/>
            <p:nvPr/>
          </p:nvSpPr>
          <p:spPr>
            <a:xfrm>
              <a:off x="4829063" y="2206388"/>
              <a:ext cx="4963523" cy="457200"/>
            </a:xfrm>
            <a:prstGeom prst="rect">
              <a:avLst/>
            </a:prstGeom>
            <a:solidFill>
              <a:srgbClr val="88C64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IBM Plex Mono" panose="020B0509050203000203" pitchFamily="49" charset="0"/>
                </a:rPr>
                <a:t>Print head of non-VSAM dataset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3135CA4-1717-74C3-074D-6E31D36B8E15}"/>
                </a:ext>
              </a:extLst>
            </p:cNvPr>
            <p:cNvSpPr/>
            <p:nvPr/>
          </p:nvSpPr>
          <p:spPr>
            <a:xfrm>
              <a:off x="1892596" y="2717062"/>
              <a:ext cx="2826172" cy="457200"/>
            </a:xfrm>
            <a:prstGeom prst="rect">
              <a:avLst/>
            </a:prstGeom>
            <a:solidFill>
              <a:srgbClr val="88C64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err="1">
                  <a:latin typeface="IBM Plex Mono" panose="020B0509050203000203" pitchFamily="49" charset="0"/>
                </a:rPr>
                <a:t>jls</a:t>
              </a:r>
              <a:r>
                <a:rPr lang="en-US" dirty="0">
                  <a:latin typeface="IBM Plex Mono" panose="020B0509050203000203" pitchFamily="49" charset="0"/>
                </a:rPr>
                <a:t> -l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B1C9B76-850B-91FD-98F1-7D9457A528A7}"/>
                </a:ext>
              </a:extLst>
            </p:cNvPr>
            <p:cNvSpPr/>
            <p:nvPr/>
          </p:nvSpPr>
          <p:spPr>
            <a:xfrm>
              <a:off x="4829063" y="2717062"/>
              <a:ext cx="4963523" cy="457200"/>
            </a:xfrm>
            <a:prstGeom prst="rect">
              <a:avLst/>
            </a:prstGeom>
            <a:solidFill>
              <a:srgbClr val="88C64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IBM Plex Mono" panose="020B0509050203000203" pitchFamily="49" charset="0"/>
                </a:rPr>
                <a:t>Long listing of jobs(</a:t>
              </a:r>
              <a:r>
                <a:rPr lang="en-US" dirty="0" err="1">
                  <a:latin typeface="IBM Plex Mono" panose="020B0509050203000203" pitchFamily="49" charset="0"/>
                </a:rPr>
                <a:t>addtl</a:t>
              </a:r>
              <a:r>
                <a:rPr lang="en-US" dirty="0">
                  <a:latin typeface="IBM Plex Mono" panose="020B0509050203000203" pitchFamily="49" charset="0"/>
                </a:rPr>
                <a:t>. fields)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6080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Commands 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52531-7275-201D-AB31-E9A42B35C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3000" y="6492875"/>
            <a:ext cx="889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utty_RohJnpK7oy">
            <a:hlinkClick r:id="" action="ppaction://media"/>
            <a:extLst>
              <a:ext uri="{FF2B5EF4-FFF2-40B4-BE49-F238E27FC236}">
                <a16:creationId xmlns:a16="http://schemas.microsoft.com/office/drawing/2014/main" id="{E373FFF0-3D83-C201-EC90-C68E991A3C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54138" y="1155047"/>
            <a:ext cx="9483725" cy="512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67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1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 Prototyping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52531-7275-201D-AB31-E9A42B35C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3000" y="6492875"/>
            <a:ext cx="889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F64273F-DD4F-010B-3C1D-012D01EF3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82" y="1650597"/>
            <a:ext cx="2849562" cy="355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2F48F3-45CD-1441-E95E-89C431BF7EA3}"/>
              </a:ext>
            </a:extLst>
          </p:cNvPr>
          <p:cNvSpPr txBox="1"/>
          <p:nvPr/>
        </p:nvSpPr>
        <p:spPr>
          <a:xfrm>
            <a:off x="4789430" y="2736502"/>
            <a:ext cx="660629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Perform a simple operator command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Ingest the results and serialize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Return the result set as a JSON object</a:t>
            </a:r>
          </a:p>
        </p:txBody>
      </p:sp>
    </p:spTree>
    <p:extLst>
      <p:ext uri="{BB962C8B-B14F-4D97-AF65-F5344CB8AC3E}">
        <p14:creationId xmlns:p14="http://schemas.microsoft.com/office/powerpoint/2010/main" val="3491094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 Prototyping 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52531-7275-201D-AB31-E9A42B35C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3000" y="6492875"/>
            <a:ext cx="889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" name="putty_RSpzwFJmlE">
            <a:hlinkClick r:id="" action="ppaction://media"/>
            <a:extLst>
              <a:ext uri="{FF2B5EF4-FFF2-40B4-BE49-F238E27FC236}">
                <a16:creationId xmlns:a16="http://schemas.microsoft.com/office/drawing/2014/main" id="{6CAD8D60-CA83-E30B-25BF-668965508D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54836" y="1155427"/>
            <a:ext cx="9482328" cy="512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0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 Prototyping 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52531-7275-201D-AB31-E9A42B35C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3000" y="6492875"/>
            <a:ext cx="889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A5F1D2-5EF1-953F-F838-40C224953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1972"/>
            <a:ext cx="12192000" cy="389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242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ZOAU and Python are foundational </a:t>
            </a:r>
            <a:br>
              <a:rPr lang="en-US" dirty="0"/>
            </a:br>
            <a:r>
              <a:rPr lang="en-US" dirty="0"/>
              <a:t>to Ansible for z/OS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9EC21D-C3E1-6D1F-92A1-C2DD28AB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7309" y="1554174"/>
            <a:ext cx="7024615" cy="490041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ZOAU and Python are requirements for IBM z/OS Core + IMS Collections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See some of Ensono’s presentations about Ansible on z/OS for further information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Automation and Infrastructure as Code at scale!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Join the Ansible </a:t>
            </a:r>
            <a:r>
              <a:rPr lang="en-US" dirty="0">
                <a:hlinkClick r:id="rId3"/>
              </a:rPr>
              <a:t>community</a:t>
            </a:r>
            <a:r>
              <a:rPr lang="en-US" dirty="0"/>
              <a:t> to get involved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52531-7275-201D-AB31-E9A42B35C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8780" y="6504247"/>
            <a:ext cx="889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6D23E0A-7DAA-E548-C9A9-5ADFC66E2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096" y="1869290"/>
            <a:ext cx="2534529" cy="311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871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Contribute your scripts today!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9EC21D-C3E1-6D1F-92A1-C2DD28AB6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Contribute sample scripts with ZOAU </a:t>
            </a:r>
            <a:r>
              <a:rPr lang="en-US" sz="1800" dirty="0">
                <a:hlinkClick r:id="rId3"/>
              </a:rPr>
              <a:t>here</a:t>
            </a:r>
            <a:r>
              <a:rPr lang="en-US" sz="1800" dirty="0"/>
              <a:t>:</a:t>
            </a:r>
            <a:br>
              <a:rPr lang="en-US" sz="1800" dirty="0"/>
            </a:br>
            <a:r>
              <a:rPr lang="en-US" sz="1800" dirty="0">
                <a:latin typeface="IBM 3270" panose="02000509000000000000" pitchFamily="49" charset="0"/>
                <a:ea typeface="IBM 3270" panose="02000509000000000000" pitchFamily="49" charset="0"/>
                <a:cs typeface="IBM 3270" panose="02000509000000000000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https://github.com/IBM/zoau-samples</a:t>
            </a:r>
            <a:br>
              <a:rPr lang="en-US" sz="1800" dirty="0"/>
            </a:b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Participate in GitHub discussions to drive direction and priorities</a:t>
            </a:r>
            <a:br>
              <a:rPr lang="en-US" sz="1800" dirty="0"/>
            </a:b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Contribute Ansible playbooks </a:t>
            </a:r>
            <a:r>
              <a:rPr lang="en-US" sz="1800" dirty="0">
                <a:hlinkClick r:id="rId4"/>
              </a:rPr>
              <a:t>here</a:t>
            </a:r>
            <a:r>
              <a:rPr lang="en-US" sz="1800" dirty="0"/>
              <a:t>:</a:t>
            </a:r>
            <a:br>
              <a:rPr lang="en-US" sz="1800" dirty="0"/>
            </a:br>
            <a:r>
              <a:rPr lang="en-US" sz="1600" dirty="0">
                <a:latin typeface="IBM 3270" panose="02000509000000000000" pitchFamily="49" charset="0"/>
                <a:ea typeface="IBM 3270" panose="02000509000000000000" pitchFamily="49" charset="0"/>
                <a:cs typeface="IBM 3270" panose="02000509000000000000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https://github.com/IBM/z_ansible_collections_samples</a:t>
            </a:r>
            <a:endParaRPr lang="en-US" sz="1800" dirty="0">
              <a:latin typeface="IBM 3270" panose="02000509000000000000" pitchFamily="49" charset="0"/>
              <a:ea typeface="IBM 3270" panose="02000509000000000000" pitchFamily="49" charset="0"/>
              <a:cs typeface="IBM 3270" panose="02000509000000000000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52531-7275-201D-AB31-E9A42B35C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8780" y="6504247"/>
            <a:ext cx="889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050" name="Picture 2" descr="logo, github Icon">
            <a:extLst>
              <a:ext uri="{FF2B5EF4-FFF2-40B4-BE49-F238E27FC236}">
                <a16:creationId xmlns:a16="http://schemas.microsoft.com/office/drawing/2014/main" id="{50CCD16F-B0C3-AFDA-6BF1-5FE30F633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125" y="1387059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230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9EC21D-C3E1-6D1F-92A1-C2DD28AB6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ZOAU Documentation</a:t>
            </a:r>
            <a:br>
              <a:rPr lang="en-US" dirty="0"/>
            </a:br>
            <a:r>
              <a:rPr lang="en-US" sz="1800" i="1" dirty="0">
                <a:hlinkClick r:id="rId3"/>
              </a:rPr>
              <a:t>https://www.ibm.com/docs/en/zoau</a:t>
            </a:r>
            <a:endParaRPr lang="en-US" sz="18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ZOAU GitHub Samples</a:t>
            </a:r>
            <a:br>
              <a:rPr lang="en-US" dirty="0"/>
            </a:br>
            <a:r>
              <a:rPr lang="en-US" sz="1800" dirty="0">
                <a:hlinkClick r:id="rId4"/>
              </a:rPr>
              <a:t>https://github.com/IBM/zoau-samples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IBM z/OS Open-Source Guild</a:t>
            </a:r>
            <a:br>
              <a:rPr lang="en-US" dirty="0"/>
            </a:br>
            <a:r>
              <a:rPr lang="en-US" sz="1800" i="1" u="sng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https://github.com/ZOSOpenTools/meta/discussions</a:t>
            </a:r>
            <a:endParaRPr lang="en-US" sz="1800" i="1" u="sng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ZOAU Node GitHub</a:t>
            </a:r>
            <a:br>
              <a:rPr lang="en-US" dirty="0"/>
            </a:br>
            <a:r>
              <a:rPr lang="en-US" sz="1800" i="1" dirty="0">
                <a:hlinkClick r:id="rId6"/>
              </a:rPr>
              <a:t>https://github.com/IBM/zoau-node</a:t>
            </a:r>
            <a:endParaRPr lang="en-US" sz="18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System Z Enthusiasts Discord Community</a:t>
            </a:r>
            <a:br>
              <a:rPr lang="en-US" dirty="0"/>
            </a:br>
            <a:r>
              <a:rPr lang="en-US" sz="1800" i="1" dirty="0">
                <a:hlinkClick r:id="rId7"/>
              </a:rPr>
              <a:t>https://discord.gg/rFXEVKK7AH</a:t>
            </a:r>
            <a:endParaRPr lang="en-US" sz="1800" i="1" dirty="0">
              <a:solidFill>
                <a:srgbClr val="2FAFD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Ansible Community	</a:t>
            </a:r>
            <a:br>
              <a:rPr lang="en-US" sz="1800" dirty="0"/>
            </a:br>
            <a:r>
              <a:rPr lang="en-US" sz="1800" i="1" dirty="0" err="1">
                <a:hlinkClick r:id="rId8"/>
              </a:rPr>
              <a:t>ibm.com</a:t>
            </a:r>
            <a:r>
              <a:rPr lang="en-US" sz="1800" i="1" dirty="0">
                <a:hlinkClick r:id="rId8"/>
              </a:rPr>
              <a:t>/community/z/software/ansible-for-</a:t>
            </a:r>
            <a:r>
              <a:rPr lang="en-US" sz="1800" i="1" dirty="0" err="1">
                <a:hlinkClick r:id="rId8"/>
              </a:rPr>
              <a:t>ibmz</a:t>
            </a:r>
            <a:endParaRPr lang="en-US" sz="1800" i="1" dirty="0"/>
          </a:p>
          <a:p>
            <a:endParaRPr lang="en-US" sz="18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52531-7275-201D-AB31-E9A42B35C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8780" y="6504247"/>
            <a:ext cx="889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C184EC-EEFA-30AC-DD6A-897248B2D8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8780" y="1436719"/>
            <a:ext cx="3810000" cy="2400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AF5C40-D93C-8F41-94DC-8564839F3AC1}"/>
              </a:ext>
            </a:extLst>
          </p:cNvPr>
          <p:cNvSpPr txBox="1"/>
          <p:nvPr/>
        </p:nvSpPr>
        <p:spPr>
          <a:xfrm>
            <a:off x="7739310" y="3971959"/>
            <a:ext cx="3148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u="none" strike="noStrike" dirty="0">
                <a:effectLst/>
                <a:latin typeface="Whitney"/>
                <a:hlinkClick r:id="rId7" tooltip="https://discord.gg/rFXEVKK7A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https://discord.gg/rFXEVKK7AH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914210-F620-DF41-4832-5AE27E466C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31039" y="4341291"/>
            <a:ext cx="1765479" cy="173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60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Steven Perva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34" y="1554174"/>
            <a:ext cx="8265580" cy="490041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Hobbyist Developer (video games, productivity tooling, etc.)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Sr. Mainframe Innovation</a:t>
            </a:r>
            <a:r>
              <a:rPr lang="en-US" i="1" dirty="0"/>
              <a:t> </a:t>
            </a:r>
            <a:r>
              <a:rPr lang="en-US" dirty="0"/>
              <a:t>Engineer at Ensono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IBM Champion for IBM Z ‘22-’23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Mainframe Evangelist, Advocate,</a:t>
            </a:r>
            <a:br>
              <a:rPr lang="en-US" dirty="0"/>
            </a:br>
            <a:r>
              <a:rPr lang="en-US" dirty="0"/>
              <a:t>Community Builder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z/OS System Admin. (Systems Programmer)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03000" y="6472974"/>
            <a:ext cx="889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6A462D0-3CDF-77F4-A5AA-8A525AB554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55696" y="1294422"/>
            <a:ext cx="4269155" cy="426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650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6A8C8965-3468-859A-E716-50B60DCDAE9E}"/>
              </a:ext>
            </a:extLst>
          </p:cNvPr>
          <p:cNvSpPr/>
          <p:nvPr/>
        </p:nvSpPr>
        <p:spPr>
          <a:xfrm>
            <a:off x="5152571" y="2175184"/>
            <a:ext cx="3576620" cy="357662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295" y="229387"/>
            <a:ext cx="8670194" cy="1157672"/>
          </a:xfrm>
        </p:spPr>
        <p:txBody>
          <a:bodyPr/>
          <a:lstStyle/>
          <a:p>
            <a:r>
              <a:rPr lang="en-US" dirty="0"/>
              <a:t>Questions / Comments / Sharing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2BE4CE1-DC66-DFBB-2017-519E141A2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456" y="1387059"/>
            <a:ext cx="3068122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Badge Question Mark with solid fill">
            <a:extLst>
              <a:ext uri="{FF2B5EF4-FFF2-40B4-BE49-F238E27FC236}">
                <a16:creationId xmlns:a16="http://schemas.microsoft.com/office/drawing/2014/main" id="{28291F20-A9AC-26CC-8E63-64F4F83C18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8206" y="2971800"/>
            <a:ext cx="914400" cy="914400"/>
          </a:xfrm>
          <a:prstGeom prst="rect">
            <a:avLst/>
          </a:prstGeom>
        </p:spPr>
      </p:pic>
      <p:pic>
        <p:nvPicPr>
          <p:cNvPr id="9" name="Graphic 8" descr="Information with solid fill">
            <a:extLst>
              <a:ext uri="{FF2B5EF4-FFF2-40B4-BE49-F238E27FC236}">
                <a16:creationId xmlns:a16="http://schemas.microsoft.com/office/drawing/2014/main" id="{620026EE-5E2A-9E65-0188-8DC4943E13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59774" y="1461247"/>
            <a:ext cx="914400" cy="914400"/>
          </a:xfrm>
          <a:prstGeom prst="rect">
            <a:avLst/>
          </a:prstGeom>
        </p:spPr>
      </p:pic>
      <p:pic>
        <p:nvPicPr>
          <p:cNvPr id="11" name="Graphic 10" descr="Viral with solid fill">
            <a:extLst>
              <a:ext uri="{FF2B5EF4-FFF2-40B4-BE49-F238E27FC236}">
                <a16:creationId xmlns:a16="http://schemas.microsoft.com/office/drawing/2014/main" id="{C3853651-9B97-81B0-76BA-5263709F86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59774" y="51339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83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Slide Number Placeholder 2"/>
          <p:cNvSpPr txBox="1">
            <a:spLocks/>
          </p:cNvSpPr>
          <p:nvPr/>
        </p:nvSpPr>
        <p:spPr>
          <a:xfrm>
            <a:off x="11235490" y="6504247"/>
            <a:ext cx="8890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>
                <a:latin typeface="Arial"/>
              </a:rPr>
              <a:pPr/>
              <a:t>21</a:t>
            </a:fld>
            <a:endParaRPr lang="en-US" dirty="0">
              <a:latin typeface="Arial"/>
            </a:endParaRP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9272319" y="6509587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B66DF4-E379-7C4A-B261-863FA350AB8C}" type="slidenum"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2510" y="459318"/>
            <a:ext cx="9448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E1691B"/>
                </a:solidFill>
              </a:rPr>
              <a:t>Your feedback is important!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" y="1358350"/>
            <a:ext cx="12191999" cy="739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rgbClr val="00B0F0"/>
                </a:solidFill>
              </a:rPr>
              <a:t>Submit a session evaluation </a:t>
            </a:r>
            <a:r>
              <a:rPr lang="en-US" sz="3200" dirty="0">
                <a:solidFill>
                  <a:srgbClr val="00B0F0"/>
                </a:solidFill>
              </a:rPr>
              <a:t>for each session you attend: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314468" y="3312979"/>
            <a:ext cx="5322983" cy="2811325"/>
            <a:chOff x="8736734" y="2677332"/>
            <a:chExt cx="2498437" cy="1236732"/>
          </a:xfrm>
        </p:grpSpPr>
        <p:pic>
          <p:nvPicPr>
            <p:cNvPr id="1030" name="Picture 6" descr="Related imag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6734" y="2677332"/>
              <a:ext cx="2498437" cy="1236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8346" y="2900156"/>
              <a:ext cx="794694" cy="624628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9031991" y="3541174"/>
              <a:ext cx="1923407" cy="162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linkClick r:id="rId5"/>
                </a:rPr>
                <a:t>www.share.org/evaluation</a:t>
              </a:r>
              <a:r>
                <a:rPr lang="en-US" dirty="0"/>
                <a:t> 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517306" y="2522695"/>
            <a:ext cx="4917309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www.share.org/evaluation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4323" b="87500" l="21354" r="78021">
                        <a14:foregroundMark x1="41302" y1="19063" x2="49115" y2="15625"/>
                        <a14:foregroundMark x1="51510" y1="14323" x2="60469" y2="15260"/>
                        <a14:foregroundMark x1="73229" y1="29010" x2="73594" y2="36771"/>
                        <a14:foregroundMark x1="75677" y1="35833" x2="74479" y2="36667"/>
                        <a14:foregroundMark x1="73229" y1="48594" x2="72865" y2="49531"/>
                        <a14:foregroundMark x1="74010" y1="49167" x2="74531" y2="54375"/>
                        <a14:foregroundMark x1="74531" y1="54375" x2="73125" y2="49792"/>
                        <a14:foregroundMark x1="25469" y1="64896" x2="21458" y2="73385"/>
                        <a14:foregroundMark x1="49010" y1="80833" x2="36823" y2="87552"/>
                        <a14:foregroundMark x1="22865" y1="73802" x2="40260" y2="27865"/>
                        <a14:foregroundMark x1="40260" y1="27865" x2="27604" y2="69375"/>
                        <a14:foregroundMark x1="27604" y1="69375" x2="35365" y2="84427"/>
                        <a14:foregroundMark x1="35365" y1="84427" x2="56458" y2="73958"/>
                        <a14:foregroundMark x1="56458" y1="73958" x2="64635" y2="60677"/>
                        <a14:foregroundMark x1="64635" y1="60677" x2="68594" y2="22031"/>
                        <a14:foregroundMark x1="68594" y1="22031" x2="50573" y2="18073"/>
                        <a14:foregroundMark x1="50573" y1="18073" x2="40417" y2="29115"/>
                        <a14:foregroundMark x1="40417" y1="29115" x2="41094" y2="29792"/>
                        <a14:foregroundMark x1="44219" y1="22760" x2="37917" y2="42083"/>
                        <a14:foregroundMark x1="37917" y1="42083" x2="38385" y2="63698"/>
                        <a14:foregroundMark x1="38385" y1="63698" x2="55573" y2="69063"/>
                        <a14:foregroundMark x1="55573" y1="69063" x2="67552" y2="56458"/>
                        <a14:foregroundMark x1="67552" y1="56458" x2="69792" y2="24167"/>
                        <a14:foregroundMark x1="69792" y1="24167" x2="55052" y2="17656"/>
                        <a14:foregroundMark x1="55052" y1="17656" x2="44740" y2="23542"/>
                        <a14:foregroundMark x1="48646" y1="24583" x2="56979" y2="24063"/>
                        <a14:foregroundMark x1="61667" y1="26667" x2="54740" y2="41823"/>
                        <a14:foregroundMark x1="54740" y1="41823" x2="53073" y2="59479"/>
                        <a14:foregroundMark x1="51771" y1="60781" x2="57865" y2="29792"/>
                        <a14:foregroundMark x1="57865" y1="29792" x2="44010" y2="33490"/>
                        <a14:foregroundMark x1="44010" y1="33490" x2="39010" y2="47604"/>
                        <a14:foregroundMark x1="39010" y1="47604" x2="43125" y2="61042"/>
                        <a14:foregroundMark x1="43125" y1="61042" x2="58281" y2="58438"/>
                        <a14:foregroundMark x1="70781" y1="63125" x2="70260" y2="61302"/>
                        <a14:foregroundMark x1="77448" y1="30365" x2="78021" y2="33177"/>
                      </a14:backgroundRemoval>
                    </a14:imgEffect>
                  </a14:imgLayer>
                </a14:imgProps>
              </a:ext>
            </a:extLst>
          </a:blip>
          <a:srcRect l="19003" t="10640" r="20227" b="10564"/>
          <a:stretch/>
        </p:blipFill>
        <p:spPr>
          <a:xfrm>
            <a:off x="7911559" y="3475387"/>
            <a:ext cx="2070888" cy="268518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95434" y="2522695"/>
            <a:ext cx="3703138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B0F0"/>
                </a:solidFill>
              </a:rPr>
              <a:t>SHARE mobile app</a:t>
            </a:r>
          </a:p>
        </p:txBody>
      </p:sp>
    </p:spTree>
    <p:extLst>
      <p:ext uri="{BB962C8B-B14F-4D97-AF65-F5344CB8AC3E}">
        <p14:creationId xmlns:p14="http://schemas.microsoft.com/office/powerpoint/2010/main" val="904181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Dan Jast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34" y="1554174"/>
            <a:ext cx="6994477" cy="490041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Senior Product Manager and has been at IBM for 6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Supports offerings for IBM Z including the IBM Z and Cloud Modernization Stack, Ansible for IBM </a:t>
            </a:r>
            <a:r>
              <a:rPr lang="en-US" sz="2000" dirty="0" err="1"/>
              <a:t>zSystems</a:t>
            </a:r>
            <a:r>
              <a:rPr lang="en-US" sz="2000" dirty="0"/>
              <a:t>, z/OS Cloud Broker, ZOAU and more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 enjoy working on solutions that help make working with z/OS a consistent experience from other platforms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Outside of work I am a huge Yankees fan and enjoy spending time by the water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03000" y="6472974"/>
            <a:ext cx="889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 descr="A person standing in front of a server&#10;&#10;Description automatically generated">
            <a:extLst>
              <a:ext uri="{FF2B5EF4-FFF2-40B4-BE49-F238E27FC236}">
                <a16:creationId xmlns:a16="http://schemas.microsoft.com/office/drawing/2014/main" id="{9DA0C66D-32B4-F3B8-51A9-435C7A19B9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696" y="1294422"/>
            <a:ext cx="4269155" cy="426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992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C50E804F-409F-2E4A-BCF2-1A8AA26CBB89}"/>
              </a:ext>
            </a:extLst>
          </p:cNvPr>
          <p:cNvSpPr/>
          <p:nvPr/>
        </p:nvSpPr>
        <p:spPr>
          <a:xfrm>
            <a:off x="6217923" y="303776"/>
            <a:ext cx="5608320" cy="5670304"/>
          </a:xfrm>
          <a:prstGeom prst="roundRect">
            <a:avLst>
              <a:gd name="adj" fmla="val 2664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Avenir Next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DFC30F5-704E-7D73-BEF6-EB5790F8A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2095" y="2941588"/>
            <a:ext cx="810472" cy="81047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57AFF0C-B00C-F8E4-5002-9C6CFDA359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44472" y="2941588"/>
            <a:ext cx="810472" cy="81047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7BE7C14-DD34-5E29-80BD-A4E70585A9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16847" y="2941588"/>
            <a:ext cx="810472" cy="81047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EE34AEC-5D83-FFA7-0716-160CE9823A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89221" y="2941588"/>
            <a:ext cx="810472" cy="81047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1095EE8-C064-B5B7-51D6-D9831D2547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761596" y="2941588"/>
            <a:ext cx="810472" cy="81047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9CE56A7-9726-EACC-09CA-9A8C6C4240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527221" y="976160"/>
            <a:ext cx="810472" cy="81047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8C4A895-C2C1-1256-AA34-66C6F2D803B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253387" y="976160"/>
            <a:ext cx="810472" cy="81047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2475FA0-8FBB-5D1C-E559-2E63AC8619E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979551" y="976160"/>
            <a:ext cx="810472" cy="81047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C439F9D-5129-2678-C247-BE9EA1EE48C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706092" y="976160"/>
            <a:ext cx="810472" cy="810472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66815AFB-6B15-2770-56B8-00DCC888D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Ensono is an ally</a:t>
            </a:r>
            <a:br>
              <a:rPr lang="en-US" dirty="0"/>
            </a:br>
            <a:r>
              <a:rPr lang="en-US" dirty="0"/>
              <a:t>for better outcomes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D0B55E5-F18F-1D04-CAE5-59D509EBCDAB}"/>
              </a:ext>
            </a:extLst>
          </p:cNvPr>
          <p:cNvGrpSpPr/>
          <p:nvPr/>
        </p:nvGrpSpPr>
        <p:grpSpPr>
          <a:xfrm>
            <a:off x="671597" y="2386197"/>
            <a:ext cx="2296400" cy="924651"/>
            <a:chOff x="542443" y="1763204"/>
            <a:chExt cx="1722300" cy="693488"/>
          </a:xfrm>
        </p:grpSpPr>
        <p:sp>
          <p:nvSpPr>
            <p:cNvPr id="31" name="Text Placeholder 10">
              <a:extLst>
                <a:ext uri="{FF2B5EF4-FFF2-40B4-BE49-F238E27FC236}">
                  <a16:creationId xmlns:a16="http://schemas.microsoft.com/office/drawing/2014/main" id="{A94F3C66-D583-B4E1-5B4A-467055F13456}"/>
                </a:ext>
              </a:extLst>
            </p:cNvPr>
            <p:cNvSpPr txBox="1">
              <a:spLocks/>
            </p:cNvSpPr>
            <p:nvPr/>
          </p:nvSpPr>
          <p:spPr>
            <a:xfrm>
              <a:off x="542443" y="1763204"/>
              <a:ext cx="1720310" cy="51833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457200" rtl="0" eaLnBrk="1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None/>
                <a:tabLst/>
                <a:defRPr sz="5600" b="1" i="0" kern="1200">
                  <a:solidFill>
                    <a:schemeClr val="accent3"/>
                  </a:solidFill>
                  <a:latin typeface="Avenir Next Demi Bold" panose="020B0503020202020204" pitchFamily="34" charset="0"/>
                  <a:ea typeface="+mn-ea"/>
                  <a:cs typeface="+mn-cs"/>
                </a:defRPr>
              </a:lvl1pPr>
              <a:lvl2pPr marL="342900" indent="0" algn="l" defTabSz="457200" rtl="0" eaLnBrk="1" latinLnBrk="0" hangingPunct="1">
                <a:lnSpc>
                  <a:spcPct val="100000"/>
                </a:lnSpc>
                <a:spcBef>
                  <a:spcPts val="400"/>
                </a:spcBef>
                <a:buClr>
                  <a:schemeClr val="tx2"/>
                </a:buClr>
                <a:buFont typeface="Wingdings" pitchFamily="2" charset="2"/>
                <a:buNone/>
                <a:tabLst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457200" rtl="0" eaLnBrk="1" latinLnBrk="0" hangingPunct="1">
                <a:lnSpc>
                  <a:spcPct val="90000"/>
                </a:lnSpc>
                <a:spcBef>
                  <a:spcPts val="300"/>
                </a:spcBef>
                <a:buClr>
                  <a:schemeClr val="tx1"/>
                </a:buClr>
                <a:buFont typeface=".AppleSystemUIFont"/>
                <a:buNone/>
                <a:tabLst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57250" indent="-171450" algn="l" defTabSz="457200" rtl="0" eaLnBrk="1" latinLnBrk="0" hangingPunct="1">
                <a:lnSpc>
                  <a:spcPts val="1400"/>
                </a:lnSpc>
                <a:spcBef>
                  <a:spcPts val="300"/>
                </a:spcBef>
                <a:buFont typeface="Arial"/>
                <a:buChar char="–"/>
                <a:tabLst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09585">
                <a:spcBef>
                  <a:spcPts val="800"/>
                </a:spcBef>
                <a:buClr>
                  <a:srgbClr val="6841EB"/>
                </a:buClr>
                <a:defRPr/>
              </a:pPr>
              <a:r>
                <a:rPr lang="en-US" sz="3733" dirty="0">
                  <a:solidFill>
                    <a:srgbClr val="FECB02"/>
                  </a:solidFill>
                </a:rPr>
                <a:t>230+</a:t>
              </a:r>
            </a:p>
          </p:txBody>
        </p:sp>
        <p:sp>
          <p:nvSpPr>
            <p:cNvPr id="32" name="Text Placeholder 10">
              <a:extLst>
                <a:ext uri="{FF2B5EF4-FFF2-40B4-BE49-F238E27FC236}">
                  <a16:creationId xmlns:a16="http://schemas.microsoft.com/office/drawing/2014/main" id="{3DF359E8-2963-A33F-5FAA-398D45B31B98}"/>
                </a:ext>
              </a:extLst>
            </p:cNvPr>
            <p:cNvSpPr txBox="1">
              <a:spLocks/>
            </p:cNvSpPr>
            <p:nvPr/>
          </p:nvSpPr>
          <p:spPr>
            <a:xfrm>
              <a:off x="544433" y="2136652"/>
              <a:ext cx="1720310" cy="320040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457200" rtl="0" eaLnBrk="1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None/>
                <a:tabLst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8788" indent="-115888" algn="l" defTabSz="457200" rtl="0" eaLnBrk="1" latinLnBrk="0" hangingPunct="1">
                <a:lnSpc>
                  <a:spcPct val="100000"/>
                </a:lnSpc>
                <a:spcBef>
                  <a:spcPts val="400"/>
                </a:spcBef>
                <a:buClr>
                  <a:schemeClr val="tx2"/>
                </a:buClr>
                <a:buFont typeface="Wingdings" pitchFamily="2" charset="2"/>
                <a:buChar char="§"/>
                <a:tabLst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457200" rtl="0" eaLnBrk="1" latinLnBrk="0" hangingPunct="1">
                <a:lnSpc>
                  <a:spcPct val="90000"/>
                </a:lnSpc>
                <a:spcBef>
                  <a:spcPts val="300"/>
                </a:spcBef>
                <a:buClr>
                  <a:schemeClr val="tx1"/>
                </a:buClr>
                <a:buFont typeface=".AppleSystemUIFont"/>
                <a:buChar char="–"/>
                <a:tabLst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57250" indent="-171450" algn="l" defTabSz="457200" rtl="0" eaLnBrk="1" latinLnBrk="0" hangingPunct="1">
                <a:lnSpc>
                  <a:spcPts val="1400"/>
                </a:lnSpc>
                <a:spcBef>
                  <a:spcPts val="300"/>
                </a:spcBef>
                <a:buFont typeface="Arial"/>
                <a:buChar char="–"/>
                <a:tabLst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09585">
                <a:spcBef>
                  <a:spcPts val="800"/>
                </a:spcBef>
                <a:buClr>
                  <a:srgbClr val="6841EB"/>
                </a:buClr>
                <a:defRPr/>
              </a:pPr>
              <a:r>
                <a:rPr lang="en-US" sz="1600" b="1">
                  <a:solidFill>
                    <a:srgbClr val="262626"/>
                  </a:solidFill>
                  <a:latin typeface="Avenir Next Demi Bold" panose="020B0503020202020204" pitchFamily="34" charset="0"/>
                </a:rPr>
                <a:t>clients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66266E4-766D-5CD6-0D81-8AB8FA3DCC9E}"/>
              </a:ext>
            </a:extLst>
          </p:cNvPr>
          <p:cNvGrpSpPr/>
          <p:nvPr/>
        </p:nvGrpSpPr>
        <p:grpSpPr>
          <a:xfrm>
            <a:off x="2652533" y="2386198"/>
            <a:ext cx="3064908" cy="940023"/>
            <a:chOff x="2439553" y="1756092"/>
            <a:chExt cx="2298681" cy="705017"/>
          </a:xfrm>
        </p:grpSpPr>
        <p:sp>
          <p:nvSpPr>
            <p:cNvPr id="33" name="Text Placeholder 10">
              <a:extLst>
                <a:ext uri="{FF2B5EF4-FFF2-40B4-BE49-F238E27FC236}">
                  <a16:creationId xmlns:a16="http://schemas.microsoft.com/office/drawing/2014/main" id="{2885902F-BD3D-4ABE-77E6-F2F8A4EB451F}"/>
                </a:ext>
              </a:extLst>
            </p:cNvPr>
            <p:cNvSpPr txBox="1">
              <a:spLocks/>
            </p:cNvSpPr>
            <p:nvPr/>
          </p:nvSpPr>
          <p:spPr>
            <a:xfrm>
              <a:off x="2439553" y="1756092"/>
              <a:ext cx="2296691" cy="525490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457200" rtl="0" eaLnBrk="1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None/>
                <a:tabLst/>
                <a:defRPr sz="5600" b="1" i="0" kern="1200">
                  <a:solidFill>
                    <a:schemeClr val="accent3"/>
                  </a:solidFill>
                  <a:latin typeface="Avenir Next Demi Bold" panose="020B0503020202020204" pitchFamily="34" charset="0"/>
                  <a:ea typeface="+mn-ea"/>
                  <a:cs typeface="+mn-cs"/>
                </a:defRPr>
              </a:lvl1pPr>
              <a:lvl2pPr marL="342900" indent="0" algn="l" defTabSz="457200" rtl="0" eaLnBrk="1" latinLnBrk="0" hangingPunct="1">
                <a:lnSpc>
                  <a:spcPct val="100000"/>
                </a:lnSpc>
                <a:spcBef>
                  <a:spcPts val="400"/>
                </a:spcBef>
                <a:buClr>
                  <a:schemeClr val="tx2"/>
                </a:buClr>
                <a:buFont typeface="Wingdings" pitchFamily="2" charset="2"/>
                <a:buNone/>
                <a:tabLst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457200" rtl="0" eaLnBrk="1" latinLnBrk="0" hangingPunct="1">
                <a:lnSpc>
                  <a:spcPct val="90000"/>
                </a:lnSpc>
                <a:spcBef>
                  <a:spcPts val="300"/>
                </a:spcBef>
                <a:buClr>
                  <a:schemeClr val="tx1"/>
                </a:buClr>
                <a:buFont typeface=".AppleSystemUIFont"/>
                <a:buNone/>
                <a:tabLst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57250" indent="-171450" algn="l" defTabSz="457200" rtl="0" eaLnBrk="1" latinLnBrk="0" hangingPunct="1">
                <a:lnSpc>
                  <a:spcPts val="1400"/>
                </a:lnSpc>
                <a:spcBef>
                  <a:spcPts val="300"/>
                </a:spcBef>
                <a:buFont typeface="Arial"/>
                <a:buChar char="–"/>
                <a:tabLst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09585">
                <a:spcBef>
                  <a:spcPts val="800"/>
                </a:spcBef>
                <a:buClr>
                  <a:srgbClr val="6841EB"/>
                </a:buClr>
                <a:defRPr/>
              </a:pPr>
              <a:r>
                <a:rPr lang="en-US" sz="3733">
                  <a:solidFill>
                    <a:srgbClr val="FECB02"/>
                  </a:solidFill>
                </a:rPr>
                <a:t>$1B–$25B</a:t>
              </a:r>
            </a:p>
          </p:txBody>
        </p:sp>
        <p:sp>
          <p:nvSpPr>
            <p:cNvPr id="34" name="Text Placeholder 10">
              <a:extLst>
                <a:ext uri="{FF2B5EF4-FFF2-40B4-BE49-F238E27FC236}">
                  <a16:creationId xmlns:a16="http://schemas.microsoft.com/office/drawing/2014/main" id="{F08C7706-30DE-56C7-6FFB-BF58ED6B8C55}"/>
                </a:ext>
              </a:extLst>
            </p:cNvPr>
            <p:cNvSpPr txBox="1">
              <a:spLocks/>
            </p:cNvSpPr>
            <p:nvPr/>
          </p:nvSpPr>
          <p:spPr>
            <a:xfrm>
              <a:off x="2441543" y="2136652"/>
              <a:ext cx="2296691" cy="324457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457200" rtl="0" eaLnBrk="1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None/>
                <a:tabLst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8788" indent="-115888" algn="l" defTabSz="457200" rtl="0" eaLnBrk="1" latinLnBrk="0" hangingPunct="1">
                <a:lnSpc>
                  <a:spcPct val="100000"/>
                </a:lnSpc>
                <a:spcBef>
                  <a:spcPts val="400"/>
                </a:spcBef>
                <a:buClr>
                  <a:schemeClr val="tx2"/>
                </a:buClr>
                <a:buFont typeface="Wingdings" pitchFamily="2" charset="2"/>
                <a:buChar char="§"/>
                <a:tabLst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457200" rtl="0" eaLnBrk="1" latinLnBrk="0" hangingPunct="1">
                <a:lnSpc>
                  <a:spcPct val="90000"/>
                </a:lnSpc>
                <a:spcBef>
                  <a:spcPts val="300"/>
                </a:spcBef>
                <a:buClr>
                  <a:schemeClr val="tx1"/>
                </a:buClr>
                <a:buFont typeface=".AppleSystemUIFont"/>
                <a:buChar char="–"/>
                <a:tabLst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57250" indent="-171450" algn="l" defTabSz="457200" rtl="0" eaLnBrk="1" latinLnBrk="0" hangingPunct="1">
                <a:lnSpc>
                  <a:spcPts val="1400"/>
                </a:lnSpc>
                <a:spcBef>
                  <a:spcPts val="300"/>
                </a:spcBef>
                <a:buFont typeface="Arial"/>
                <a:buChar char="–"/>
                <a:tabLst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09585">
                <a:spcBef>
                  <a:spcPts val="800"/>
                </a:spcBef>
                <a:buClr>
                  <a:srgbClr val="6841EB"/>
                </a:buClr>
                <a:defRPr/>
              </a:pPr>
              <a:r>
                <a:rPr lang="en-US" sz="1600" b="1">
                  <a:solidFill>
                    <a:srgbClr val="262626"/>
                  </a:solidFill>
                  <a:latin typeface="Avenir Next Demi Bold" panose="020B0503020202020204" pitchFamily="34" charset="0"/>
                </a:rPr>
                <a:t>in size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EF5F737-4F0C-AC26-462D-E28F05EAB9EE}"/>
              </a:ext>
            </a:extLst>
          </p:cNvPr>
          <p:cNvGrpSpPr/>
          <p:nvPr/>
        </p:nvGrpSpPr>
        <p:grpSpPr>
          <a:xfrm>
            <a:off x="671598" y="3327389"/>
            <a:ext cx="2293748" cy="926215"/>
            <a:chOff x="542443" y="2358048"/>
            <a:chExt cx="1720311" cy="694661"/>
          </a:xfrm>
        </p:grpSpPr>
        <p:sp>
          <p:nvSpPr>
            <p:cNvPr id="35" name="Text Placeholder 10">
              <a:extLst>
                <a:ext uri="{FF2B5EF4-FFF2-40B4-BE49-F238E27FC236}">
                  <a16:creationId xmlns:a16="http://schemas.microsoft.com/office/drawing/2014/main" id="{215F1B67-E6DA-6F68-92A0-1404ACB2ED22}"/>
                </a:ext>
              </a:extLst>
            </p:cNvPr>
            <p:cNvSpPr txBox="1">
              <a:spLocks/>
            </p:cNvSpPr>
            <p:nvPr/>
          </p:nvSpPr>
          <p:spPr>
            <a:xfrm>
              <a:off x="542443" y="2358048"/>
              <a:ext cx="1720310" cy="51833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457200" rtl="0" eaLnBrk="1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None/>
                <a:tabLst/>
                <a:defRPr sz="5600" b="1" i="0" kern="1200">
                  <a:solidFill>
                    <a:schemeClr val="accent3"/>
                  </a:solidFill>
                  <a:latin typeface="Avenir Next Demi Bold" panose="020B0503020202020204" pitchFamily="34" charset="0"/>
                  <a:ea typeface="+mn-ea"/>
                  <a:cs typeface="+mn-cs"/>
                </a:defRPr>
              </a:lvl1pPr>
              <a:lvl2pPr marL="342900" indent="0" algn="l" defTabSz="457200" rtl="0" eaLnBrk="1" latinLnBrk="0" hangingPunct="1">
                <a:lnSpc>
                  <a:spcPct val="100000"/>
                </a:lnSpc>
                <a:spcBef>
                  <a:spcPts val="400"/>
                </a:spcBef>
                <a:buClr>
                  <a:schemeClr val="tx2"/>
                </a:buClr>
                <a:buFont typeface="Wingdings" pitchFamily="2" charset="2"/>
                <a:buNone/>
                <a:tabLst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457200" rtl="0" eaLnBrk="1" latinLnBrk="0" hangingPunct="1">
                <a:lnSpc>
                  <a:spcPct val="90000"/>
                </a:lnSpc>
                <a:spcBef>
                  <a:spcPts val="300"/>
                </a:spcBef>
                <a:buClr>
                  <a:schemeClr val="tx1"/>
                </a:buClr>
                <a:buFont typeface=".AppleSystemUIFont"/>
                <a:buNone/>
                <a:tabLst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57250" indent="-171450" algn="l" defTabSz="457200" rtl="0" eaLnBrk="1" latinLnBrk="0" hangingPunct="1">
                <a:lnSpc>
                  <a:spcPts val="1400"/>
                </a:lnSpc>
                <a:spcBef>
                  <a:spcPts val="300"/>
                </a:spcBef>
                <a:buFont typeface="Arial"/>
                <a:buChar char="–"/>
                <a:tabLst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09585">
                <a:spcBef>
                  <a:spcPts val="800"/>
                </a:spcBef>
                <a:buClr>
                  <a:srgbClr val="6841EB"/>
                </a:buClr>
                <a:defRPr/>
              </a:pPr>
              <a:r>
                <a:rPr lang="en-US" sz="3733" dirty="0">
                  <a:solidFill>
                    <a:srgbClr val="FECB02"/>
                  </a:solidFill>
                </a:rPr>
                <a:t>2,800+</a:t>
              </a:r>
            </a:p>
          </p:txBody>
        </p:sp>
        <p:sp>
          <p:nvSpPr>
            <p:cNvPr id="36" name="Text Placeholder 10">
              <a:extLst>
                <a:ext uri="{FF2B5EF4-FFF2-40B4-BE49-F238E27FC236}">
                  <a16:creationId xmlns:a16="http://schemas.microsoft.com/office/drawing/2014/main" id="{3F1C81F5-C0CB-7FD3-E5DD-251E884398C9}"/>
                </a:ext>
              </a:extLst>
            </p:cNvPr>
            <p:cNvSpPr txBox="1">
              <a:spLocks/>
            </p:cNvSpPr>
            <p:nvPr/>
          </p:nvSpPr>
          <p:spPr>
            <a:xfrm>
              <a:off x="542444" y="2732669"/>
              <a:ext cx="1720310" cy="320040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457200" rtl="0" eaLnBrk="1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None/>
                <a:tabLst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8788" indent="-115888" algn="l" defTabSz="457200" rtl="0" eaLnBrk="1" latinLnBrk="0" hangingPunct="1">
                <a:lnSpc>
                  <a:spcPct val="100000"/>
                </a:lnSpc>
                <a:spcBef>
                  <a:spcPts val="400"/>
                </a:spcBef>
                <a:buClr>
                  <a:schemeClr val="tx2"/>
                </a:buClr>
                <a:buFont typeface="Wingdings" pitchFamily="2" charset="2"/>
                <a:buChar char="§"/>
                <a:tabLst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457200" rtl="0" eaLnBrk="1" latinLnBrk="0" hangingPunct="1">
                <a:lnSpc>
                  <a:spcPct val="90000"/>
                </a:lnSpc>
                <a:spcBef>
                  <a:spcPts val="300"/>
                </a:spcBef>
                <a:buClr>
                  <a:schemeClr val="tx1"/>
                </a:buClr>
                <a:buFont typeface=".AppleSystemUIFont"/>
                <a:buChar char="–"/>
                <a:tabLst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57250" indent="-171450" algn="l" defTabSz="457200" rtl="0" eaLnBrk="1" latinLnBrk="0" hangingPunct="1">
                <a:lnSpc>
                  <a:spcPts val="1400"/>
                </a:lnSpc>
                <a:spcBef>
                  <a:spcPts val="300"/>
                </a:spcBef>
                <a:buFont typeface="Arial"/>
                <a:buChar char="–"/>
                <a:tabLst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09585">
                <a:spcBef>
                  <a:spcPts val="800"/>
                </a:spcBef>
                <a:buClr>
                  <a:srgbClr val="6841EB"/>
                </a:buClr>
                <a:defRPr/>
              </a:pPr>
              <a:r>
                <a:rPr lang="en-US" sz="1600" b="1">
                  <a:solidFill>
                    <a:srgbClr val="262626"/>
                  </a:solidFill>
                  <a:latin typeface="Avenir Next Demi Bold" panose="020B0503020202020204" pitchFamily="34" charset="0"/>
                </a:rPr>
                <a:t>experts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6CB7D48-CB84-7ACA-2A84-7BF22278C961}"/>
              </a:ext>
            </a:extLst>
          </p:cNvPr>
          <p:cNvGrpSpPr/>
          <p:nvPr/>
        </p:nvGrpSpPr>
        <p:grpSpPr>
          <a:xfrm>
            <a:off x="2652533" y="3327388"/>
            <a:ext cx="3062255" cy="927368"/>
            <a:chOff x="2439553" y="2377922"/>
            <a:chExt cx="2296691" cy="695526"/>
          </a:xfrm>
        </p:grpSpPr>
        <p:sp>
          <p:nvSpPr>
            <p:cNvPr id="37" name="Text Placeholder 10">
              <a:extLst>
                <a:ext uri="{FF2B5EF4-FFF2-40B4-BE49-F238E27FC236}">
                  <a16:creationId xmlns:a16="http://schemas.microsoft.com/office/drawing/2014/main" id="{16D0407A-20E6-BD36-8687-BCFEF9C88820}"/>
                </a:ext>
              </a:extLst>
            </p:cNvPr>
            <p:cNvSpPr txBox="1">
              <a:spLocks/>
            </p:cNvSpPr>
            <p:nvPr/>
          </p:nvSpPr>
          <p:spPr>
            <a:xfrm>
              <a:off x="2439553" y="2377922"/>
              <a:ext cx="2296690" cy="51833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457200" rtl="0" eaLnBrk="1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None/>
                <a:tabLst/>
                <a:defRPr sz="5600" b="1" i="0" kern="1200">
                  <a:solidFill>
                    <a:schemeClr val="accent3"/>
                  </a:solidFill>
                  <a:latin typeface="Avenir Next Demi Bold" panose="020B0503020202020204" pitchFamily="34" charset="0"/>
                  <a:ea typeface="+mn-ea"/>
                  <a:cs typeface="+mn-cs"/>
                </a:defRPr>
              </a:lvl1pPr>
              <a:lvl2pPr marL="342900" indent="0" algn="l" defTabSz="457200" rtl="0" eaLnBrk="1" latinLnBrk="0" hangingPunct="1">
                <a:lnSpc>
                  <a:spcPct val="100000"/>
                </a:lnSpc>
                <a:spcBef>
                  <a:spcPts val="400"/>
                </a:spcBef>
                <a:buClr>
                  <a:schemeClr val="tx2"/>
                </a:buClr>
                <a:buFont typeface="Wingdings" pitchFamily="2" charset="2"/>
                <a:buNone/>
                <a:tabLst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457200" rtl="0" eaLnBrk="1" latinLnBrk="0" hangingPunct="1">
                <a:lnSpc>
                  <a:spcPct val="90000"/>
                </a:lnSpc>
                <a:spcBef>
                  <a:spcPts val="300"/>
                </a:spcBef>
                <a:buClr>
                  <a:schemeClr val="tx1"/>
                </a:buClr>
                <a:buFont typeface=".AppleSystemUIFont"/>
                <a:buNone/>
                <a:tabLst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57250" indent="-171450" algn="l" defTabSz="457200" rtl="0" eaLnBrk="1" latinLnBrk="0" hangingPunct="1">
                <a:lnSpc>
                  <a:spcPts val="1400"/>
                </a:lnSpc>
                <a:spcBef>
                  <a:spcPts val="300"/>
                </a:spcBef>
                <a:buFont typeface="Arial"/>
                <a:buChar char="–"/>
                <a:tabLst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09585">
                <a:spcBef>
                  <a:spcPts val="800"/>
                </a:spcBef>
                <a:buClr>
                  <a:srgbClr val="6841EB"/>
                </a:buClr>
                <a:defRPr/>
              </a:pPr>
              <a:r>
                <a:rPr lang="en-US" sz="3733">
                  <a:solidFill>
                    <a:srgbClr val="FECB02"/>
                  </a:solidFill>
                </a:rPr>
                <a:t>$800M+</a:t>
              </a:r>
            </a:p>
          </p:txBody>
        </p:sp>
        <p:sp>
          <p:nvSpPr>
            <p:cNvPr id="38" name="Text Placeholder 10">
              <a:extLst>
                <a:ext uri="{FF2B5EF4-FFF2-40B4-BE49-F238E27FC236}">
                  <a16:creationId xmlns:a16="http://schemas.microsoft.com/office/drawing/2014/main" id="{A586AA26-F044-2E9F-4953-E90CE0DD4A71}"/>
                </a:ext>
              </a:extLst>
            </p:cNvPr>
            <p:cNvSpPr txBox="1">
              <a:spLocks/>
            </p:cNvSpPr>
            <p:nvPr/>
          </p:nvSpPr>
          <p:spPr>
            <a:xfrm>
              <a:off x="2439554" y="2753408"/>
              <a:ext cx="2296690" cy="320040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457200" rtl="0" eaLnBrk="1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None/>
                <a:tabLst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8788" indent="-115888" algn="l" defTabSz="457200" rtl="0" eaLnBrk="1" latinLnBrk="0" hangingPunct="1">
                <a:lnSpc>
                  <a:spcPct val="100000"/>
                </a:lnSpc>
                <a:spcBef>
                  <a:spcPts val="400"/>
                </a:spcBef>
                <a:buClr>
                  <a:schemeClr val="tx2"/>
                </a:buClr>
                <a:buFont typeface="Wingdings" pitchFamily="2" charset="2"/>
                <a:buChar char="§"/>
                <a:tabLst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457200" rtl="0" eaLnBrk="1" latinLnBrk="0" hangingPunct="1">
                <a:lnSpc>
                  <a:spcPct val="90000"/>
                </a:lnSpc>
                <a:spcBef>
                  <a:spcPts val="300"/>
                </a:spcBef>
                <a:buClr>
                  <a:schemeClr val="tx1"/>
                </a:buClr>
                <a:buFont typeface=".AppleSystemUIFont"/>
                <a:buChar char="–"/>
                <a:tabLst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57250" indent="-171450" algn="l" defTabSz="457200" rtl="0" eaLnBrk="1" latinLnBrk="0" hangingPunct="1">
                <a:lnSpc>
                  <a:spcPts val="1400"/>
                </a:lnSpc>
                <a:spcBef>
                  <a:spcPts val="300"/>
                </a:spcBef>
                <a:buFont typeface="Arial"/>
                <a:buChar char="–"/>
                <a:tabLst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09585">
                <a:spcBef>
                  <a:spcPts val="800"/>
                </a:spcBef>
                <a:buClr>
                  <a:srgbClr val="6841EB"/>
                </a:buClr>
                <a:defRPr/>
              </a:pPr>
              <a:r>
                <a:rPr lang="en-US" sz="1600" b="1" dirty="0">
                  <a:solidFill>
                    <a:srgbClr val="262626"/>
                  </a:solidFill>
                  <a:latin typeface="Avenir Next Demi Bold" panose="020B0503020202020204" pitchFamily="34" charset="0"/>
                </a:rPr>
                <a:t>global revenue</a:t>
              </a:r>
            </a:p>
          </p:txBody>
        </p:sp>
      </p:grp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8565BEC1-AFDF-0E32-3F38-75561200082A}"/>
              </a:ext>
            </a:extLst>
          </p:cNvPr>
          <p:cNvSpPr txBox="1">
            <a:spLocks/>
          </p:cNvSpPr>
          <p:nvPr/>
        </p:nvSpPr>
        <p:spPr>
          <a:xfrm>
            <a:off x="6472097" y="636911"/>
            <a:ext cx="5099971" cy="29298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8788" indent="-115888" algn="l" defTabSz="4572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tabLst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4572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tx1"/>
              </a:buClr>
              <a:buFont typeface=".AppleSystemUIFont"/>
              <a:buChar char="–"/>
              <a:tabLst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1450" algn="l" defTabSz="457200" rtl="0" eaLnBrk="1" latinLnBrk="0" hangingPunct="1">
              <a:lnSpc>
                <a:spcPts val="1400"/>
              </a:lnSpc>
              <a:spcBef>
                <a:spcPts val="300"/>
              </a:spcBef>
              <a:buFont typeface="Arial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09585">
              <a:spcBef>
                <a:spcPts val="800"/>
              </a:spcBef>
              <a:buClr>
                <a:srgbClr val="6841EB"/>
              </a:buClr>
              <a:defRPr/>
            </a:pPr>
            <a:r>
              <a:rPr lang="en-US" sz="1600" b="1">
                <a:solidFill>
                  <a:srgbClr val="262626"/>
                </a:solidFill>
                <a:latin typeface="Avenir Next Demi Bold" panose="020B0503020202020204" pitchFamily="34" charset="0"/>
              </a:rPr>
              <a:t>Our portfolio of services: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C07E973F-7153-53D4-2E22-09ED3EAC0CA6}"/>
              </a:ext>
            </a:extLst>
          </p:cNvPr>
          <p:cNvSpPr txBox="1">
            <a:spLocks/>
          </p:cNvSpPr>
          <p:nvPr/>
        </p:nvSpPr>
        <p:spPr>
          <a:xfrm>
            <a:off x="6472097" y="2613437"/>
            <a:ext cx="5099971" cy="29298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8788" indent="-115888" algn="l" defTabSz="4572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tabLst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4572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tx1"/>
              </a:buClr>
              <a:buFont typeface=".AppleSystemUIFont"/>
              <a:buChar char="–"/>
              <a:tabLst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1450" algn="l" defTabSz="457200" rtl="0" eaLnBrk="1" latinLnBrk="0" hangingPunct="1">
              <a:lnSpc>
                <a:spcPts val="1400"/>
              </a:lnSpc>
              <a:spcBef>
                <a:spcPts val="300"/>
              </a:spcBef>
              <a:buFont typeface="Arial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09585">
              <a:spcBef>
                <a:spcPts val="800"/>
              </a:spcBef>
              <a:buClr>
                <a:srgbClr val="6841EB"/>
              </a:buClr>
              <a:defRPr/>
            </a:pPr>
            <a:r>
              <a:rPr lang="en-US" sz="1600" b="1">
                <a:solidFill>
                  <a:srgbClr val="262626"/>
                </a:solidFill>
                <a:latin typeface="Avenir Next Demi Bold" panose="020B0503020202020204" pitchFamily="34" charset="0"/>
              </a:rPr>
              <a:t>Offered in our clearly defined service model: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F21D69C-78BD-F99B-AB16-BD38D59E2C7D}"/>
              </a:ext>
            </a:extLst>
          </p:cNvPr>
          <p:cNvSpPr txBox="1">
            <a:spLocks/>
          </p:cNvSpPr>
          <p:nvPr/>
        </p:nvSpPr>
        <p:spPr>
          <a:xfrm>
            <a:off x="6472097" y="4589961"/>
            <a:ext cx="5099971" cy="29298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8788" indent="-115888" algn="l" defTabSz="4572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tabLst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4572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tx1"/>
              </a:buClr>
              <a:buFont typeface=".AppleSystemUIFont"/>
              <a:buChar char="–"/>
              <a:tabLst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1450" algn="l" defTabSz="457200" rtl="0" eaLnBrk="1" latinLnBrk="0" hangingPunct="1">
              <a:lnSpc>
                <a:spcPts val="1400"/>
              </a:lnSpc>
              <a:spcBef>
                <a:spcPts val="300"/>
              </a:spcBef>
              <a:buFont typeface="Arial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09585">
              <a:spcBef>
                <a:spcPts val="800"/>
              </a:spcBef>
              <a:buClr>
                <a:srgbClr val="6841EB"/>
              </a:buClr>
              <a:defRPr/>
            </a:pPr>
            <a:r>
              <a:rPr lang="en-US" sz="1600" b="1">
                <a:solidFill>
                  <a:srgbClr val="262626"/>
                </a:solidFill>
                <a:latin typeface="Avenir Next Demi Bold" panose="020B0503020202020204" pitchFamily="34" charset="0"/>
              </a:rPr>
              <a:t>Powered by a platform that provides governance and a hybrid service experience: 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E3FBF6F-39D8-03FA-7E70-6032A24C1B9C}"/>
              </a:ext>
            </a:extLst>
          </p:cNvPr>
          <p:cNvGrpSpPr/>
          <p:nvPr/>
        </p:nvGrpSpPr>
        <p:grpSpPr>
          <a:xfrm>
            <a:off x="7577611" y="5067704"/>
            <a:ext cx="2888944" cy="810473"/>
            <a:chOff x="5628939" y="3570629"/>
            <a:chExt cx="2166708" cy="607855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2BACC8E1-F409-DA62-30C1-B5A61F416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628939" y="3570629"/>
              <a:ext cx="607854" cy="607854"/>
            </a:xfrm>
            <a:prstGeom prst="rect">
              <a:avLst/>
            </a:prstGeom>
          </p:spPr>
        </p:pic>
        <p:sp>
          <p:nvSpPr>
            <p:cNvPr id="42" name="Text Placeholder 10">
              <a:extLst>
                <a:ext uri="{FF2B5EF4-FFF2-40B4-BE49-F238E27FC236}">
                  <a16:creationId xmlns:a16="http://schemas.microsoft.com/office/drawing/2014/main" id="{7B7E97B0-3F84-3477-F5F5-B88F1575FF2F}"/>
                </a:ext>
              </a:extLst>
            </p:cNvPr>
            <p:cNvSpPr txBox="1">
              <a:spLocks/>
            </p:cNvSpPr>
            <p:nvPr/>
          </p:nvSpPr>
          <p:spPr>
            <a:xfrm>
              <a:off x="6308544" y="3570630"/>
              <a:ext cx="1487103" cy="607854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l" defTabSz="457200" rtl="0" eaLnBrk="1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None/>
                <a:tabLst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8788" indent="-115888" algn="l" defTabSz="457200" rtl="0" eaLnBrk="1" latinLnBrk="0" hangingPunct="1">
                <a:lnSpc>
                  <a:spcPct val="100000"/>
                </a:lnSpc>
                <a:spcBef>
                  <a:spcPts val="400"/>
                </a:spcBef>
                <a:buClr>
                  <a:schemeClr val="tx2"/>
                </a:buClr>
                <a:buFont typeface="Wingdings" pitchFamily="2" charset="2"/>
                <a:buChar char="§"/>
                <a:tabLst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457200" rtl="0" eaLnBrk="1" latinLnBrk="0" hangingPunct="1">
                <a:lnSpc>
                  <a:spcPct val="90000"/>
                </a:lnSpc>
                <a:spcBef>
                  <a:spcPts val="300"/>
                </a:spcBef>
                <a:buClr>
                  <a:schemeClr val="tx1"/>
                </a:buClr>
                <a:buFont typeface=".AppleSystemUIFont"/>
                <a:buChar char="–"/>
                <a:tabLst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57250" indent="-171450" algn="l" defTabSz="457200" rtl="0" eaLnBrk="1" latinLnBrk="0" hangingPunct="1">
                <a:lnSpc>
                  <a:spcPts val="1400"/>
                </a:lnSpc>
                <a:spcBef>
                  <a:spcPts val="300"/>
                </a:spcBef>
                <a:buFont typeface="Arial"/>
                <a:buChar char="–"/>
                <a:tabLst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09585">
                <a:spcBef>
                  <a:spcPts val="800"/>
                </a:spcBef>
                <a:buClr>
                  <a:srgbClr val="6841EB"/>
                </a:buClr>
                <a:defRPr/>
              </a:pPr>
              <a:r>
                <a:rPr lang="en-US" sz="1867" b="1">
                  <a:solidFill>
                    <a:srgbClr val="4D1DA3"/>
                  </a:solidFill>
                  <a:latin typeface="Avenir Next Demi Bold" panose="020B0503020202020204" pitchFamily="34" charset="0"/>
                </a:rPr>
                <a:t>Ensono Envision®</a:t>
              </a:r>
            </a:p>
          </p:txBody>
        </p:sp>
      </p:grp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2309E6E-99C8-67C2-6271-A271C69603F8}"/>
              </a:ext>
            </a:extLst>
          </p:cNvPr>
          <p:cNvSpPr txBox="1">
            <a:spLocks/>
          </p:cNvSpPr>
          <p:nvPr/>
        </p:nvSpPr>
        <p:spPr>
          <a:xfrm>
            <a:off x="6596079" y="1824951"/>
            <a:ext cx="1030499" cy="29298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8788" indent="-115888" algn="l" defTabSz="4572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tabLst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4572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tx1"/>
              </a:buClr>
              <a:buFont typeface=".AppleSystemUIFont"/>
              <a:buChar char="–"/>
              <a:tabLst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1450" algn="l" defTabSz="457200" rtl="0" eaLnBrk="1" latinLnBrk="0" hangingPunct="1">
              <a:lnSpc>
                <a:spcPts val="1400"/>
              </a:lnSpc>
              <a:spcBef>
                <a:spcPts val="300"/>
              </a:spcBef>
              <a:buFont typeface="Arial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09585">
              <a:spcBef>
                <a:spcPts val="800"/>
              </a:spcBef>
              <a:buClr>
                <a:srgbClr val="6841EB"/>
              </a:buClr>
              <a:defRPr/>
            </a:pPr>
            <a:r>
              <a:rPr lang="en-US" sz="800" b="1">
                <a:solidFill>
                  <a:srgbClr val="4D1DA3"/>
                </a:solidFill>
                <a:latin typeface="Avenir Next Demi Bold" panose="020B0503020202020204" pitchFamily="34" charset="0"/>
              </a:rPr>
              <a:t>Global advisory and consulting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53FDE3BC-93E7-DE4F-829C-A44E63236E19}"/>
              </a:ext>
            </a:extLst>
          </p:cNvPr>
          <p:cNvSpPr txBox="1">
            <a:spLocks/>
          </p:cNvSpPr>
          <p:nvPr/>
        </p:nvSpPr>
        <p:spPr>
          <a:xfrm>
            <a:off x="7869160" y="1824951"/>
            <a:ext cx="1031253" cy="29298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8788" indent="-115888" algn="l" defTabSz="4572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tabLst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4572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tx1"/>
              </a:buClr>
              <a:buFont typeface=".AppleSystemUIFont"/>
              <a:buChar char="–"/>
              <a:tabLst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1450" algn="l" defTabSz="457200" rtl="0" eaLnBrk="1" latinLnBrk="0" hangingPunct="1">
              <a:lnSpc>
                <a:spcPts val="1400"/>
              </a:lnSpc>
              <a:spcBef>
                <a:spcPts val="300"/>
              </a:spcBef>
              <a:buFont typeface="Arial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09585">
              <a:spcBef>
                <a:spcPts val="800"/>
              </a:spcBef>
              <a:buClr>
                <a:srgbClr val="6841EB"/>
              </a:buClr>
              <a:defRPr/>
            </a:pPr>
            <a:r>
              <a:rPr lang="en-US" sz="800" b="1">
                <a:solidFill>
                  <a:srgbClr val="4D1DA3"/>
                </a:solidFill>
                <a:latin typeface="Avenir Next Demi Bold" panose="020B0503020202020204" pitchFamily="34" charset="0"/>
              </a:rPr>
              <a:t>Hybrid and</a:t>
            </a:r>
            <a:br>
              <a:rPr lang="en-US" sz="800" b="1">
                <a:solidFill>
                  <a:srgbClr val="4D1DA3"/>
                </a:solidFill>
                <a:latin typeface="Avenir Next Demi Bold" panose="020B0503020202020204" pitchFamily="34" charset="0"/>
              </a:rPr>
            </a:br>
            <a:r>
              <a:rPr lang="en-US" sz="800" b="1">
                <a:solidFill>
                  <a:srgbClr val="4D1DA3"/>
                </a:solidFill>
                <a:latin typeface="Avenir Next Demi Bold" panose="020B0503020202020204" pitchFamily="34" charset="0"/>
              </a:rPr>
              <a:t>multi-cloud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170C6509-DFDA-D74F-8FF7-DCAA63C3C9F0}"/>
              </a:ext>
            </a:extLst>
          </p:cNvPr>
          <p:cNvSpPr txBox="1">
            <a:spLocks/>
          </p:cNvSpPr>
          <p:nvPr/>
        </p:nvSpPr>
        <p:spPr>
          <a:xfrm>
            <a:off x="9142996" y="1824951"/>
            <a:ext cx="1031253" cy="29298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8788" indent="-115888" algn="l" defTabSz="4572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tabLst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4572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tx1"/>
              </a:buClr>
              <a:buFont typeface=".AppleSystemUIFont"/>
              <a:buChar char="–"/>
              <a:tabLst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1450" algn="l" defTabSz="457200" rtl="0" eaLnBrk="1" latinLnBrk="0" hangingPunct="1">
              <a:lnSpc>
                <a:spcPts val="1400"/>
              </a:lnSpc>
              <a:spcBef>
                <a:spcPts val="300"/>
              </a:spcBef>
              <a:buFont typeface="Arial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09585">
              <a:spcBef>
                <a:spcPts val="800"/>
              </a:spcBef>
              <a:buClr>
                <a:srgbClr val="6841EB"/>
              </a:buClr>
              <a:defRPr/>
            </a:pPr>
            <a:r>
              <a:rPr lang="en-US" sz="800" b="1">
                <a:solidFill>
                  <a:srgbClr val="4D1DA3"/>
                </a:solidFill>
                <a:latin typeface="Avenir Next Demi Bold" panose="020B0503020202020204" pitchFamily="34" charset="0"/>
              </a:rPr>
              <a:t>Mainframe and distributed systems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366F04E1-B988-A197-F17F-C1698E4A85AE}"/>
              </a:ext>
            </a:extLst>
          </p:cNvPr>
          <p:cNvSpPr txBox="1">
            <a:spLocks/>
          </p:cNvSpPr>
          <p:nvPr/>
        </p:nvSpPr>
        <p:spPr>
          <a:xfrm>
            <a:off x="10416831" y="1824951"/>
            <a:ext cx="1031253" cy="29298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8788" indent="-115888" algn="l" defTabSz="4572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tabLst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4572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tx1"/>
              </a:buClr>
              <a:buFont typeface=".AppleSystemUIFont"/>
              <a:buChar char="–"/>
              <a:tabLst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1450" algn="l" defTabSz="457200" rtl="0" eaLnBrk="1" latinLnBrk="0" hangingPunct="1">
              <a:lnSpc>
                <a:spcPts val="1400"/>
              </a:lnSpc>
              <a:spcBef>
                <a:spcPts val="300"/>
              </a:spcBef>
              <a:buFont typeface="Arial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09585">
              <a:spcBef>
                <a:spcPts val="800"/>
              </a:spcBef>
              <a:buClr>
                <a:srgbClr val="6841EB"/>
              </a:buClr>
              <a:defRPr/>
            </a:pPr>
            <a:r>
              <a:rPr lang="en-US" sz="800" b="1">
                <a:solidFill>
                  <a:srgbClr val="4D1DA3"/>
                </a:solidFill>
                <a:latin typeface="Avenir Next Demi Bold" panose="020B0503020202020204" pitchFamily="34" charset="0"/>
              </a:rPr>
              <a:t>Cloud native applications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C54AAD2B-F42E-0319-D76E-EEDB0F49F7A2}"/>
              </a:ext>
            </a:extLst>
          </p:cNvPr>
          <p:cNvSpPr txBox="1">
            <a:spLocks/>
          </p:cNvSpPr>
          <p:nvPr/>
        </p:nvSpPr>
        <p:spPr>
          <a:xfrm>
            <a:off x="6472095" y="3793389"/>
            <a:ext cx="810472" cy="29298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8788" indent="-115888" algn="l" defTabSz="4572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tabLst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4572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tx1"/>
              </a:buClr>
              <a:buFont typeface=".AppleSystemUIFont"/>
              <a:buChar char="–"/>
              <a:tabLst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1450" algn="l" defTabSz="457200" rtl="0" eaLnBrk="1" latinLnBrk="0" hangingPunct="1">
              <a:lnSpc>
                <a:spcPts val="1400"/>
              </a:lnSpc>
              <a:spcBef>
                <a:spcPts val="300"/>
              </a:spcBef>
              <a:buFont typeface="Arial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09585">
              <a:spcBef>
                <a:spcPts val="800"/>
              </a:spcBef>
              <a:buClr>
                <a:srgbClr val="6841EB"/>
              </a:buClr>
              <a:defRPr/>
            </a:pPr>
            <a:r>
              <a:rPr lang="en-US" sz="1067" b="1">
                <a:solidFill>
                  <a:srgbClr val="4D1DA3"/>
                </a:solidFill>
                <a:latin typeface="Avenir Next Demi Bold" panose="020B0503020202020204" pitchFamily="34" charset="0"/>
              </a:rPr>
              <a:t>Design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FC5C40E0-47B0-3DCD-B3EA-0CA85E9D13F4}"/>
              </a:ext>
            </a:extLst>
          </p:cNvPr>
          <p:cNvSpPr txBox="1">
            <a:spLocks/>
          </p:cNvSpPr>
          <p:nvPr/>
        </p:nvSpPr>
        <p:spPr>
          <a:xfrm>
            <a:off x="7544469" y="3793389"/>
            <a:ext cx="810472" cy="29298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8788" indent="-115888" algn="l" defTabSz="4572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tabLst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4572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tx1"/>
              </a:buClr>
              <a:buFont typeface=".AppleSystemUIFont"/>
              <a:buChar char="–"/>
              <a:tabLst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1450" algn="l" defTabSz="457200" rtl="0" eaLnBrk="1" latinLnBrk="0" hangingPunct="1">
              <a:lnSpc>
                <a:spcPts val="1400"/>
              </a:lnSpc>
              <a:spcBef>
                <a:spcPts val="300"/>
              </a:spcBef>
              <a:buFont typeface="Arial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09585">
              <a:spcBef>
                <a:spcPts val="800"/>
              </a:spcBef>
              <a:buClr>
                <a:srgbClr val="6841EB"/>
              </a:buClr>
              <a:defRPr/>
            </a:pPr>
            <a:r>
              <a:rPr lang="en-US" sz="1067" b="1">
                <a:solidFill>
                  <a:srgbClr val="4D1DA3"/>
                </a:solidFill>
                <a:latin typeface="Avenir Next Demi Bold" panose="020B0503020202020204" pitchFamily="34" charset="0"/>
              </a:rPr>
              <a:t>Build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EEEA3DF9-51FB-ADE5-ED6A-D8B93FFE1A19}"/>
              </a:ext>
            </a:extLst>
          </p:cNvPr>
          <p:cNvSpPr txBox="1">
            <a:spLocks/>
          </p:cNvSpPr>
          <p:nvPr/>
        </p:nvSpPr>
        <p:spPr>
          <a:xfrm>
            <a:off x="8616845" y="3793389"/>
            <a:ext cx="810472" cy="29298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8788" indent="-115888" algn="l" defTabSz="4572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tabLst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4572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tx1"/>
              </a:buClr>
              <a:buFont typeface=".AppleSystemUIFont"/>
              <a:buChar char="–"/>
              <a:tabLst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1450" algn="l" defTabSz="457200" rtl="0" eaLnBrk="1" latinLnBrk="0" hangingPunct="1">
              <a:lnSpc>
                <a:spcPts val="1400"/>
              </a:lnSpc>
              <a:spcBef>
                <a:spcPts val="300"/>
              </a:spcBef>
              <a:buFont typeface="Arial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09585">
              <a:spcBef>
                <a:spcPts val="800"/>
              </a:spcBef>
              <a:buClr>
                <a:srgbClr val="6841EB"/>
              </a:buClr>
              <a:defRPr/>
            </a:pPr>
            <a:r>
              <a:rPr lang="en-US" sz="1067" b="1">
                <a:solidFill>
                  <a:srgbClr val="4D1DA3"/>
                </a:solidFill>
                <a:latin typeface="Avenir Next Demi Bold" panose="020B0503020202020204" pitchFamily="34" charset="0"/>
              </a:rPr>
              <a:t>Migrate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8E25B4DA-2793-FD83-141A-1C1FEE33F15E}"/>
              </a:ext>
            </a:extLst>
          </p:cNvPr>
          <p:cNvSpPr txBox="1">
            <a:spLocks/>
          </p:cNvSpPr>
          <p:nvPr/>
        </p:nvSpPr>
        <p:spPr>
          <a:xfrm>
            <a:off x="9689221" y="3793389"/>
            <a:ext cx="810472" cy="29298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8788" indent="-115888" algn="l" defTabSz="4572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tabLst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4572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tx1"/>
              </a:buClr>
              <a:buFont typeface=".AppleSystemUIFont"/>
              <a:buChar char="–"/>
              <a:tabLst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1450" algn="l" defTabSz="457200" rtl="0" eaLnBrk="1" latinLnBrk="0" hangingPunct="1">
              <a:lnSpc>
                <a:spcPts val="1400"/>
              </a:lnSpc>
              <a:spcBef>
                <a:spcPts val="300"/>
              </a:spcBef>
              <a:buFont typeface="Arial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09585">
              <a:spcBef>
                <a:spcPts val="800"/>
              </a:spcBef>
              <a:buClr>
                <a:srgbClr val="6841EB"/>
              </a:buClr>
              <a:defRPr/>
            </a:pPr>
            <a:r>
              <a:rPr lang="en-US" sz="1067" b="1">
                <a:solidFill>
                  <a:srgbClr val="4D1DA3"/>
                </a:solidFill>
                <a:latin typeface="Avenir Next Demi Bold" panose="020B0503020202020204" pitchFamily="34" charset="0"/>
              </a:rPr>
              <a:t>Run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5DEF38EF-9FEB-1DCC-F789-17A78F32621D}"/>
              </a:ext>
            </a:extLst>
          </p:cNvPr>
          <p:cNvSpPr txBox="1">
            <a:spLocks/>
          </p:cNvSpPr>
          <p:nvPr/>
        </p:nvSpPr>
        <p:spPr>
          <a:xfrm>
            <a:off x="10761596" y="3793389"/>
            <a:ext cx="810472" cy="29298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8788" indent="-115888" algn="l" defTabSz="4572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tabLst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4572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tx1"/>
              </a:buClr>
              <a:buFont typeface=".AppleSystemUIFont"/>
              <a:buChar char="–"/>
              <a:tabLst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1450" algn="l" defTabSz="457200" rtl="0" eaLnBrk="1" latinLnBrk="0" hangingPunct="1">
              <a:lnSpc>
                <a:spcPts val="1400"/>
              </a:lnSpc>
              <a:spcBef>
                <a:spcPts val="300"/>
              </a:spcBef>
              <a:buFont typeface="Arial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09585">
              <a:spcBef>
                <a:spcPts val="800"/>
              </a:spcBef>
              <a:buClr>
                <a:srgbClr val="6841EB"/>
              </a:buClr>
              <a:defRPr/>
            </a:pPr>
            <a:r>
              <a:rPr lang="en-US" sz="1067" b="1">
                <a:solidFill>
                  <a:srgbClr val="4D1DA3"/>
                </a:solidFill>
                <a:latin typeface="Avenir Next Demi Bold" panose="020B0503020202020204" pitchFamily="34" charset="0"/>
              </a:rPr>
              <a:t>Secure</a:t>
            </a:r>
          </a:p>
        </p:txBody>
      </p:sp>
      <p:sp>
        <p:nvSpPr>
          <p:cNvPr id="54" name="Chevron 53">
            <a:extLst>
              <a:ext uri="{FF2B5EF4-FFF2-40B4-BE49-F238E27FC236}">
                <a16:creationId xmlns:a16="http://schemas.microsoft.com/office/drawing/2014/main" id="{7C1125F7-7AA3-7395-0752-0E62A3D9584E}"/>
              </a:ext>
            </a:extLst>
          </p:cNvPr>
          <p:cNvSpPr/>
          <p:nvPr/>
        </p:nvSpPr>
        <p:spPr>
          <a:xfrm rot="5400000">
            <a:off x="8930116" y="2186347"/>
            <a:ext cx="183931" cy="305821"/>
          </a:xfrm>
          <a:prstGeom prst="chevron">
            <a:avLst>
              <a:gd name="adj" fmla="val 26350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defRPr/>
            </a:pPr>
            <a:endParaRPr lang="en-US" sz="2400">
              <a:solidFill>
                <a:srgbClr val="262626"/>
              </a:solidFill>
              <a:latin typeface="Avenir Next"/>
            </a:endParaRPr>
          </a:p>
        </p:txBody>
      </p:sp>
      <p:sp>
        <p:nvSpPr>
          <p:cNvPr id="55" name="Chevron 54">
            <a:extLst>
              <a:ext uri="{FF2B5EF4-FFF2-40B4-BE49-F238E27FC236}">
                <a16:creationId xmlns:a16="http://schemas.microsoft.com/office/drawing/2014/main" id="{66AD6A92-08D3-11FF-E97C-D9737D8F6646}"/>
              </a:ext>
            </a:extLst>
          </p:cNvPr>
          <p:cNvSpPr/>
          <p:nvPr/>
        </p:nvSpPr>
        <p:spPr>
          <a:xfrm rot="5400000">
            <a:off x="8930117" y="4166979"/>
            <a:ext cx="183929" cy="305821"/>
          </a:xfrm>
          <a:prstGeom prst="chevron">
            <a:avLst>
              <a:gd name="adj" fmla="val 26350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defRPr/>
            </a:pPr>
            <a:endParaRPr lang="en-US" sz="2400">
              <a:solidFill>
                <a:srgbClr val="262626"/>
              </a:solidFill>
              <a:latin typeface="Avenir Next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490A308-709A-F42E-1D87-06772AC89950}"/>
              </a:ext>
            </a:extLst>
          </p:cNvPr>
          <p:cNvCxnSpPr>
            <a:cxnSpLocks/>
          </p:cNvCxnSpPr>
          <p:nvPr/>
        </p:nvCxnSpPr>
        <p:spPr>
          <a:xfrm>
            <a:off x="652349" y="4429260"/>
            <a:ext cx="5043188" cy="0"/>
          </a:xfrm>
          <a:prstGeom prst="line">
            <a:avLst/>
          </a:prstGeom>
          <a:ln cap="rnd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007D1B6E-B483-86B9-D83E-786CEA949BBD}"/>
              </a:ext>
            </a:extLst>
          </p:cNvPr>
          <p:cNvSpPr txBox="1">
            <a:spLocks/>
          </p:cNvSpPr>
          <p:nvPr/>
        </p:nvSpPr>
        <p:spPr>
          <a:xfrm>
            <a:off x="671597" y="4679688"/>
            <a:ext cx="5023939" cy="100732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None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8788" indent="-115888" algn="l" defTabSz="4572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Wingdings" pitchFamily="2" charset="2"/>
              <a:buChar char="§"/>
              <a:tabLst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457200" rtl="0" eaLnBrk="1" latinLnBrk="0" hangingPunct="1">
              <a:lnSpc>
                <a:spcPct val="90000"/>
              </a:lnSpc>
              <a:spcBef>
                <a:spcPts val="300"/>
              </a:spcBef>
              <a:buClr>
                <a:schemeClr val="tx1"/>
              </a:buClr>
              <a:buFont typeface=".AppleSystemUIFont"/>
              <a:buChar char="–"/>
              <a:tabLst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1450" algn="l" defTabSz="457200" rtl="0" eaLnBrk="1" latinLnBrk="0" hangingPunct="1">
              <a:lnSpc>
                <a:spcPts val="1400"/>
              </a:lnSpc>
              <a:spcBef>
                <a:spcPts val="300"/>
              </a:spcBef>
              <a:buFont typeface="Arial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>
              <a:spcBef>
                <a:spcPts val="800"/>
              </a:spcBef>
              <a:buClr>
                <a:srgbClr val="6841EB"/>
              </a:buClr>
              <a:defRPr/>
            </a:pPr>
            <a:r>
              <a:rPr lang="en-US" sz="1600" dirty="0">
                <a:solidFill>
                  <a:srgbClr val="262626"/>
                </a:solidFill>
                <a:latin typeface="Avenir Next" panose="020B0503020202020204" pitchFamily="34" charset="0"/>
              </a:rPr>
              <a:t>Managing and modernizing today’s systems, creating tomorrow’s cloud advantage.</a:t>
            </a:r>
          </a:p>
          <a:p>
            <a:pPr defTabSz="609585">
              <a:spcBef>
                <a:spcPts val="800"/>
              </a:spcBef>
              <a:buClr>
                <a:srgbClr val="6841EB"/>
              </a:buClr>
              <a:defRPr/>
            </a:pPr>
            <a:r>
              <a:rPr lang="en-US" sz="1600" b="1" dirty="0">
                <a:solidFill>
                  <a:srgbClr val="6841EB"/>
                </a:solidFill>
                <a:latin typeface="Avenir Next Demi Bold" panose="020B0503020202020204" pitchFamily="34" charset="0"/>
              </a:rPr>
              <a:t>We make better happen faster.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F657B7-DE2F-F82A-F339-775716D626B4}"/>
              </a:ext>
            </a:extLst>
          </p:cNvPr>
          <p:cNvSpPr/>
          <p:nvPr/>
        </p:nvSpPr>
        <p:spPr>
          <a:xfrm>
            <a:off x="11737182" y="6220838"/>
            <a:ext cx="140494" cy="302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81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z/OS Strategy: Looking to the future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03000" y="6472974"/>
            <a:ext cx="889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8E63FCE-264D-27BB-86F2-314719369D77}"/>
              </a:ext>
            </a:extLst>
          </p:cNvPr>
          <p:cNvSpPr txBox="1">
            <a:spLocks/>
          </p:cNvSpPr>
          <p:nvPr/>
        </p:nvSpPr>
        <p:spPr>
          <a:xfrm>
            <a:off x="1889535" y="985857"/>
            <a:ext cx="4141693" cy="26991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baseline="0">
                <a:solidFill>
                  <a:srgbClr val="E1691B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Vision:</a:t>
            </a:r>
            <a:br>
              <a:rPr lang="en-US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</a:br>
            <a:br>
              <a:rPr lang="en-US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</a:br>
            <a:br>
              <a:rPr lang="en-US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</a:br>
            <a:r>
              <a:rPr lang="en-US" sz="2000" b="0" dirty="0">
                <a:solidFill>
                  <a:schemeClr val="tx1"/>
                </a:solidFill>
                <a:latin typeface="+mn-lt"/>
              </a:rPr>
              <a:t>For z/OS</a:t>
            </a:r>
            <a:r>
              <a:rPr lang="en-US" sz="2000" b="0" baseline="30000" dirty="0">
                <a:solidFill>
                  <a:schemeClr val="tx1"/>
                </a:solidFill>
                <a:latin typeface="+mn-lt"/>
              </a:rPr>
              <a:t>®</a:t>
            </a:r>
            <a:r>
              <a:rPr lang="en-US" sz="2000" b="0" dirty="0">
                <a:solidFill>
                  <a:schemeClr val="tx1"/>
                </a:solidFill>
                <a:latin typeface="+mn-lt"/>
              </a:rPr>
              <a:t> to be a vibrant </a:t>
            </a:r>
            <a:br>
              <a:rPr lang="en-US" sz="2000" b="0" dirty="0">
                <a:solidFill>
                  <a:schemeClr val="tx1"/>
                </a:solidFill>
                <a:latin typeface="+mn-lt"/>
              </a:rPr>
            </a:br>
            <a:r>
              <a:rPr lang="en-US" sz="2000" b="0" dirty="0">
                <a:solidFill>
                  <a:schemeClr val="tx1"/>
                </a:solidFill>
                <a:latin typeface="+mn-lt"/>
              </a:rPr>
              <a:t>choice of platform in a hybrid </a:t>
            </a:r>
            <a:r>
              <a:rPr lang="en-US" sz="2000" b="0" dirty="0" err="1">
                <a:solidFill>
                  <a:schemeClr val="tx1"/>
                </a:solidFill>
                <a:latin typeface="+mn-lt"/>
              </a:rPr>
              <a:t>multicloud</a:t>
            </a:r>
            <a:r>
              <a:rPr lang="en-US" sz="2000" b="0" dirty="0">
                <a:solidFill>
                  <a:schemeClr val="tx1"/>
                </a:solidFill>
                <a:latin typeface="+mn-lt"/>
              </a:rPr>
              <a:t> world</a:t>
            </a:r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B968B3-4078-838B-999A-A3F9DDF33D15}"/>
              </a:ext>
            </a:extLst>
          </p:cNvPr>
          <p:cNvSpPr txBox="1"/>
          <p:nvPr/>
        </p:nvSpPr>
        <p:spPr>
          <a:xfrm>
            <a:off x="6627949" y="1222771"/>
            <a:ext cx="428827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992">
              <a:defRPr/>
            </a:pPr>
            <a:r>
              <a:rPr lang="en-US" sz="2800" b="1" i="1" kern="0" dirty="0">
                <a:latin typeface="Arial" panose="020B0604020202020204"/>
                <a:sym typeface="IBM Plex Sans"/>
              </a:rPr>
              <a:t>Mission:</a:t>
            </a:r>
          </a:p>
          <a:p>
            <a:pPr defTabSz="914390">
              <a:defRPr/>
            </a:pPr>
            <a:endParaRPr lang="en-US" sz="1400" dirty="0">
              <a:latin typeface="Arial" panose="020B0604020202020204"/>
              <a:sym typeface="IBM Plex Sans"/>
            </a:endParaRPr>
          </a:p>
          <a:p>
            <a:pPr defTabSz="914390">
              <a:defRPr/>
            </a:pPr>
            <a:endParaRPr lang="en-US" sz="1400" dirty="0">
              <a:latin typeface="Arial" panose="020B0604020202020204"/>
              <a:sym typeface="IBM Plex Sans"/>
            </a:endParaRPr>
          </a:p>
          <a:p>
            <a:pPr defTabSz="914390">
              <a:defRPr/>
            </a:pPr>
            <a:endParaRPr lang="en-US" sz="1800" dirty="0">
              <a:latin typeface="Arial" panose="020B0604020202020204"/>
              <a:sym typeface="IBM Plex Sans"/>
            </a:endParaRPr>
          </a:p>
          <a:p>
            <a:pPr defTabSz="914390">
              <a:defRPr/>
            </a:pPr>
            <a:r>
              <a:rPr lang="en-US" sz="2000" kern="0" dirty="0">
                <a:latin typeface="Arial" panose="020B0604020202020204"/>
                <a:sym typeface="IBM Plex Sans"/>
              </a:rPr>
              <a:t>To provide a cloud native experience for IBM z/OS that is consistent and familiar to developers and operators</a:t>
            </a:r>
            <a:endParaRPr lang="en-US" sz="1400" dirty="0">
              <a:latin typeface="Arial" panose="020B0604020202020204"/>
              <a:ea typeface="IBM Plex Sans" charset="0"/>
              <a:cs typeface="IBM Plex Sans" charset="0"/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FDD79310-3E2D-AF55-F95C-DDD61671B97F}"/>
              </a:ext>
            </a:extLst>
          </p:cNvPr>
          <p:cNvSpPr txBox="1">
            <a:spLocks/>
          </p:cNvSpPr>
          <p:nvPr/>
        </p:nvSpPr>
        <p:spPr>
          <a:xfrm>
            <a:off x="859587" y="3979454"/>
            <a:ext cx="9758396" cy="46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140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140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1400" baseline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140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 defTabSz="914411">
              <a:buClr>
                <a:srgbClr val="000000"/>
              </a:buClr>
              <a:defRPr/>
            </a:pPr>
            <a:r>
              <a:rPr lang="en-US" sz="2400" b="1" kern="0" dirty="0">
                <a:solidFill>
                  <a:srgbClr val="000000"/>
                </a:solidFill>
                <a:latin typeface="Arial" panose="020B0604020202020204"/>
              </a:rPr>
              <a:t>Delivered by integrated offerings &amp; capabilities across the portfolio</a:t>
            </a:r>
          </a:p>
          <a:p>
            <a:pPr algn="ctr" defTabSz="914411">
              <a:buClr>
                <a:srgbClr val="000000"/>
              </a:buClr>
              <a:defRPr/>
            </a:pPr>
            <a:endParaRPr lang="en-US" sz="1600" i="1" kern="0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20609C-7B38-B09D-D4D1-696B56639DF7}"/>
              </a:ext>
            </a:extLst>
          </p:cNvPr>
          <p:cNvSpPr/>
          <p:nvPr/>
        </p:nvSpPr>
        <p:spPr>
          <a:xfrm>
            <a:off x="1175657" y="4400926"/>
            <a:ext cx="4563128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865" indent="-169865" defTabSz="914411">
              <a:spcAft>
                <a:spcPts val="200"/>
              </a:spcAft>
              <a:buSzPct val="90000"/>
              <a:buFont typeface="Arial" panose="020B0604020202020204" pitchFamily="34" charset="0"/>
              <a:buChar char="–"/>
              <a:defRPr/>
            </a:pPr>
            <a:r>
              <a:rPr lang="en-US" kern="0" dirty="0">
                <a:solidFill>
                  <a:srgbClr val="000000"/>
                </a:solidFill>
                <a:latin typeface="Arial" panose="020B0604020202020204"/>
              </a:rPr>
              <a:t>Developer productivity</a:t>
            </a:r>
          </a:p>
          <a:p>
            <a:pPr marL="169865" indent="-169865" defTabSz="914411">
              <a:spcAft>
                <a:spcPts val="200"/>
              </a:spcAft>
              <a:buSzPct val="90000"/>
              <a:buFont typeface="Arial" panose="020B0604020202020204" pitchFamily="34" charset="0"/>
              <a:buChar char="–"/>
              <a:defRPr/>
            </a:pPr>
            <a:r>
              <a:rPr lang="en-US" kern="0" dirty="0">
                <a:solidFill>
                  <a:srgbClr val="000000"/>
                </a:solidFill>
                <a:latin typeface="Arial" panose="020B0604020202020204"/>
              </a:rPr>
              <a:t>Shift left testing capabilities</a:t>
            </a:r>
          </a:p>
          <a:p>
            <a:pPr marL="169865" indent="-169865" defTabSz="914411">
              <a:spcAft>
                <a:spcPts val="200"/>
              </a:spcAft>
              <a:buSzPct val="90000"/>
              <a:buFont typeface="Arial" panose="020B0604020202020204" pitchFamily="34" charset="0"/>
              <a:buChar char="–"/>
              <a:defRPr/>
            </a:pPr>
            <a:r>
              <a:rPr lang="en-US" kern="0" dirty="0">
                <a:solidFill>
                  <a:srgbClr val="000000"/>
                </a:solidFill>
                <a:latin typeface="Arial" panose="020B0604020202020204"/>
              </a:rPr>
              <a:t>Red Hat</a:t>
            </a:r>
            <a:r>
              <a:rPr lang="en-US" sz="1400" baseline="30000" dirty="0">
                <a:solidFill>
                  <a:srgbClr val="000000"/>
                </a:solidFill>
                <a:latin typeface="Arial" panose="020B0604020202020204"/>
              </a:rPr>
              <a:t>®</a:t>
            </a:r>
            <a:r>
              <a:rPr lang="en-US" kern="0" dirty="0">
                <a:solidFill>
                  <a:srgbClr val="000000"/>
                </a:solidFill>
                <a:latin typeface="Arial" panose="020B0604020202020204"/>
              </a:rPr>
              <a:t> Ansible</a:t>
            </a:r>
            <a:r>
              <a:rPr lang="en-US" sz="1400" baseline="30000" dirty="0">
                <a:solidFill>
                  <a:srgbClr val="000000"/>
                </a:solidFill>
                <a:latin typeface="Arial" panose="020B0604020202020204"/>
              </a:rPr>
              <a:t>®</a:t>
            </a:r>
            <a:r>
              <a:rPr lang="en-US" kern="0" dirty="0">
                <a:solidFill>
                  <a:srgbClr val="000000"/>
                </a:solidFill>
                <a:latin typeface="Arial" panose="020B0604020202020204"/>
              </a:rPr>
              <a:t> Automation Platform</a:t>
            </a:r>
          </a:p>
          <a:p>
            <a:pPr marL="169865" indent="-169865" defTabSz="914411">
              <a:spcAft>
                <a:spcPts val="200"/>
              </a:spcAft>
              <a:buSzPct val="90000"/>
              <a:buFont typeface="Arial" panose="020B0604020202020204" pitchFamily="34" charset="0"/>
              <a:buChar char="–"/>
              <a:defRPr/>
            </a:pPr>
            <a:r>
              <a:rPr lang="en-US" kern="0" dirty="0">
                <a:solidFill>
                  <a:srgbClr val="000000"/>
                </a:solidFill>
                <a:latin typeface="Arial" panose="020B0604020202020204"/>
              </a:rPr>
              <a:t>IBM Z and Cloud Modernization Stack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0923C1-E82A-F100-09A7-ACA0E4F9C93B}"/>
              </a:ext>
            </a:extLst>
          </p:cNvPr>
          <p:cNvSpPr/>
          <p:nvPr/>
        </p:nvSpPr>
        <p:spPr>
          <a:xfrm>
            <a:off x="5893761" y="4401558"/>
            <a:ext cx="5409239" cy="1579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865" indent="-169865" defTabSz="914411">
              <a:spcAft>
                <a:spcPts val="200"/>
              </a:spcAft>
              <a:buSzPct val="90000"/>
              <a:buFont typeface="Arial" panose="020B0604020202020204" pitchFamily="34" charset="0"/>
              <a:buChar char="–"/>
              <a:defRPr/>
            </a:pPr>
            <a:r>
              <a:rPr lang="en-US" kern="0" dirty="0">
                <a:solidFill>
                  <a:srgbClr val="000000"/>
                </a:solidFill>
                <a:latin typeface="Arial" panose="020B0604020202020204"/>
              </a:rPr>
              <a:t>API economy</a:t>
            </a:r>
          </a:p>
          <a:p>
            <a:pPr marL="169865" indent="-169865" defTabSz="914411">
              <a:spcAft>
                <a:spcPts val="200"/>
              </a:spcAft>
              <a:buSzPct val="90000"/>
              <a:buFont typeface="Arial" panose="020B0604020202020204" pitchFamily="34" charset="0"/>
              <a:buChar char="–"/>
              <a:defRPr/>
            </a:pPr>
            <a:r>
              <a:rPr lang="en-US" kern="0" dirty="0">
                <a:solidFill>
                  <a:srgbClr val="000000"/>
                </a:solidFill>
                <a:latin typeface="Arial" panose="020B0604020202020204"/>
              </a:rPr>
              <a:t>z/OS &amp; Middleware Containerization</a:t>
            </a:r>
          </a:p>
          <a:p>
            <a:pPr marL="169865" indent="-169865" defTabSz="914411">
              <a:spcAft>
                <a:spcPts val="200"/>
              </a:spcAft>
              <a:buSzPct val="90000"/>
              <a:buFont typeface="Arial" panose="020B0604020202020204" pitchFamily="34" charset="0"/>
              <a:buChar char="–"/>
              <a:defRPr/>
            </a:pPr>
            <a:r>
              <a:rPr lang="en-US" kern="0" dirty="0">
                <a:solidFill>
                  <a:srgbClr val="000000"/>
                </a:solidFill>
                <a:latin typeface="Arial" panose="020B0604020202020204"/>
              </a:rPr>
              <a:t>Language support (</a:t>
            </a:r>
            <a:r>
              <a:rPr lang="en-US" b="1" kern="0" dirty="0">
                <a:solidFill>
                  <a:srgbClr val="000000"/>
                </a:solidFill>
                <a:latin typeface="Arial" panose="020B0604020202020204"/>
              </a:rPr>
              <a:t>Python</a:t>
            </a:r>
            <a:r>
              <a:rPr lang="en-US" kern="0" dirty="0">
                <a:solidFill>
                  <a:srgbClr val="000000"/>
                </a:solidFill>
                <a:latin typeface="Arial" panose="020B0604020202020204"/>
              </a:rPr>
              <a:t>, Go, etc.)</a:t>
            </a:r>
          </a:p>
          <a:p>
            <a:pPr marL="169865" indent="-169865" defTabSz="914411">
              <a:spcAft>
                <a:spcPts val="200"/>
              </a:spcAft>
              <a:buSzPct val="90000"/>
              <a:buFont typeface="Arial" panose="020B0604020202020204" pitchFamily="34" charset="0"/>
              <a:buChar char="–"/>
              <a:defRPr/>
            </a:pPr>
            <a:r>
              <a:rPr lang="en-US" kern="0" dirty="0">
                <a:solidFill>
                  <a:srgbClr val="000000"/>
                </a:solidFill>
                <a:latin typeface="Arial" panose="020B0604020202020204"/>
              </a:rPr>
              <a:t>Operations and Observability</a:t>
            </a:r>
          </a:p>
          <a:p>
            <a:pPr marL="169865" indent="-169865" defTabSz="914411">
              <a:spcAft>
                <a:spcPts val="200"/>
              </a:spcAft>
              <a:buSzPct val="90000"/>
              <a:buFont typeface="Arial" panose="020B0604020202020204" pitchFamily="34" charset="0"/>
              <a:buChar char="–"/>
              <a:defRPr/>
            </a:pPr>
            <a:r>
              <a:rPr lang="en-US" kern="0" dirty="0">
                <a:solidFill>
                  <a:srgbClr val="000000"/>
                </a:solidFill>
                <a:latin typeface="Arial" panose="020B0604020202020204"/>
              </a:rPr>
              <a:t>And more ...</a:t>
            </a:r>
          </a:p>
        </p:txBody>
      </p:sp>
      <p:pic>
        <p:nvPicPr>
          <p:cNvPr id="13" name="Graphic 12" descr="Bullseye">
            <a:extLst>
              <a:ext uri="{FF2B5EF4-FFF2-40B4-BE49-F238E27FC236}">
                <a16:creationId xmlns:a16="http://schemas.microsoft.com/office/drawing/2014/main" id="{C500F896-5752-70B3-939D-8742E027F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8380" y="1045489"/>
            <a:ext cx="914281" cy="914281"/>
          </a:xfrm>
          <a:prstGeom prst="rect">
            <a:avLst/>
          </a:prstGeom>
        </p:spPr>
      </p:pic>
      <p:grpSp>
        <p:nvGrpSpPr>
          <p:cNvPr id="14" name="Graphic 2">
            <a:extLst>
              <a:ext uri="{FF2B5EF4-FFF2-40B4-BE49-F238E27FC236}">
                <a16:creationId xmlns:a16="http://schemas.microsoft.com/office/drawing/2014/main" id="{DFF26B9C-B021-94BC-A6F2-89913A20687C}"/>
              </a:ext>
            </a:extLst>
          </p:cNvPr>
          <p:cNvGrpSpPr>
            <a:grpSpLocks noChangeAspect="1"/>
          </p:cNvGrpSpPr>
          <p:nvPr/>
        </p:nvGrpSpPr>
        <p:grpSpPr>
          <a:xfrm>
            <a:off x="3667880" y="1103618"/>
            <a:ext cx="585002" cy="798022"/>
            <a:chOff x="8856630" y="5229916"/>
            <a:chExt cx="209454" cy="285724"/>
          </a:xfrm>
          <a:noFill/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E92A96D-5145-6126-BBCA-AAC6E2B933DE}"/>
                </a:ext>
              </a:extLst>
            </p:cNvPr>
            <p:cNvSpPr/>
            <p:nvPr/>
          </p:nvSpPr>
          <p:spPr>
            <a:xfrm>
              <a:off x="8856630" y="5229916"/>
              <a:ext cx="209454" cy="277247"/>
            </a:xfrm>
            <a:custGeom>
              <a:avLst/>
              <a:gdLst>
                <a:gd name="connsiteX0" fmla="*/ 163830 w 209454"/>
                <a:gd name="connsiteY0" fmla="*/ 124276 h 277247"/>
                <a:gd name="connsiteX1" fmla="*/ 126968 w 209454"/>
                <a:gd name="connsiteY1" fmla="*/ 134182 h 277247"/>
                <a:gd name="connsiteX2" fmla="*/ 117062 w 209454"/>
                <a:gd name="connsiteY2" fmla="*/ 97320 h 277247"/>
                <a:gd name="connsiteX3" fmla="*/ 153924 w 209454"/>
                <a:gd name="connsiteY3" fmla="*/ 87414 h 277247"/>
                <a:gd name="connsiteX4" fmla="*/ 163830 w 209454"/>
                <a:gd name="connsiteY4" fmla="*/ 124276 h 277247"/>
                <a:gd name="connsiteX5" fmla="*/ 133064 w 209454"/>
                <a:gd name="connsiteY5" fmla="*/ 277247 h 277247"/>
                <a:gd name="connsiteX6" fmla="*/ 171259 w 209454"/>
                <a:gd name="connsiteY6" fmla="*/ 255245 h 277247"/>
                <a:gd name="connsiteX7" fmla="*/ 145923 w 209454"/>
                <a:gd name="connsiteY7" fmla="*/ 211335 h 277247"/>
                <a:gd name="connsiteX8" fmla="*/ 179927 w 209454"/>
                <a:gd name="connsiteY8" fmla="*/ 163900 h 277247"/>
                <a:gd name="connsiteX9" fmla="*/ 209455 w 209454"/>
                <a:gd name="connsiteY9" fmla="*/ 72174 h 277247"/>
                <a:gd name="connsiteX10" fmla="*/ 209455 w 209454"/>
                <a:gd name="connsiteY10" fmla="*/ 12071 h 277247"/>
                <a:gd name="connsiteX11" fmla="*/ 191452 w 209454"/>
                <a:gd name="connsiteY11" fmla="*/ 1594 h 277247"/>
                <a:gd name="connsiteX12" fmla="*/ 139446 w 209454"/>
                <a:gd name="connsiteY12" fmla="*/ 31598 h 277247"/>
                <a:gd name="connsiteX13" fmla="*/ 74771 w 209454"/>
                <a:gd name="connsiteY13" fmla="*/ 103035 h 277247"/>
                <a:gd name="connsiteX14" fmla="*/ 50768 w 209454"/>
                <a:gd name="connsiteY14" fmla="*/ 156185 h 277247"/>
                <a:gd name="connsiteX15" fmla="*/ 0 w 209454"/>
                <a:gd name="connsiteY15" fmla="*/ 156185 h 277247"/>
                <a:gd name="connsiteX16" fmla="*/ 0 w 209454"/>
                <a:gd name="connsiteY16" fmla="*/ 200381 h 27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9454" h="277247">
                  <a:moveTo>
                    <a:pt x="163830" y="124276"/>
                  </a:moveTo>
                  <a:cubicBezTo>
                    <a:pt x="156400" y="137230"/>
                    <a:pt x="139827" y="141611"/>
                    <a:pt x="126968" y="134182"/>
                  </a:cubicBezTo>
                  <a:cubicBezTo>
                    <a:pt x="114014" y="126752"/>
                    <a:pt x="109633" y="110179"/>
                    <a:pt x="117062" y="97320"/>
                  </a:cubicBezTo>
                  <a:cubicBezTo>
                    <a:pt x="124492" y="84366"/>
                    <a:pt x="141065" y="79985"/>
                    <a:pt x="153924" y="87414"/>
                  </a:cubicBezTo>
                  <a:cubicBezTo>
                    <a:pt x="166878" y="94844"/>
                    <a:pt x="171259" y="111322"/>
                    <a:pt x="163830" y="124276"/>
                  </a:cubicBezTo>
                  <a:close/>
                  <a:moveTo>
                    <a:pt x="133064" y="277247"/>
                  </a:moveTo>
                  <a:lnTo>
                    <a:pt x="171259" y="255245"/>
                  </a:lnTo>
                  <a:lnTo>
                    <a:pt x="145923" y="211335"/>
                  </a:lnTo>
                  <a:lnTo>
                    <a:pt x="179927" y="163900"/>
                  </a:lnTo>
                  <a:cubicBezTo>
                    <a:pt x="199072" y="137135"/>
                    <a:pt x="209455" y="105035"/>
                    <a:pt x="209455" y="72174"/>
                  </a:cubicBezTo>
                  <a:lnTo>
                    <a:pt x="209455" y="12071"/>
                  </a:lnTo>
                  <a:cubicBezTo>
                    <a:pt x="209455" y="2832"/>
                    <a:pt x="199454" y="-2978"/>
                    <a:pt x="191452" y="1594"/>
                  </a:cubicBezTo>
                  <a:cubicBezTo>
                    <a:pt x="170688" y="13595"/>
                    <a:pt x="139446" y="31598"/>
                    <a:pt x="139446" y="31598"/>
                  </a:cubicBezTo>
                  <a:cubicBezTo>
                    <a:pt x="110966" y="48076"/>
                    <a:pt x="88296" y="73031"/>
                    <a:pt x="74771" y="103035"/>
                  </a:cubicBezTo>
                  <a:lnTo>
                    <a:pt x="50768" y="156185"/>
                  </a:lnTo>
                  <a:lnTo>
                    <a:pt x="0" y="156185"/>
                  </a:lnTo>
                  <a:lnTo>
                    <a:pt x="0" y="200381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685992">
                <a:defRPr/>
              </a:pPr>
              <a:endParaRPr lang="en-US" dirty="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58977D2-2627-F0E3-314C-56DAE2D93821}"/>
                </a:ext>
              </a:extLst>
            </p:cNvPr>
            <p:cNvSpPr/>
            <p:nvPr/>
          </p:nvSpPr>
          <p:spPr>
            <a:xfrm>
              <a:off x="8888245" y="5455636"/>
              <a:ext cx="54106" cy="60004"/>
            </a:xfrm>
            <a:custGeom>
              <a:avLst/>
              <a:gdLst>
                <a:gd name="connsiteX0" fmla="*/ 23534 w 54106"/>
                <a:gd name="connsiteY0" fmla="*/ 60004 h 60004"/>
                <a:gd name="connsiteX1" fmla="*/ 50014 w 54106"/>
                <a:gd name="connsiteY1" fmla="*/ 40954 h 60004"/>
                <a:gd name="connsiteX2" fmla="*/ 50490 w 54106"/>
                <a:gd name="connsiteY2" fmla="*/ 40192 h 60004"/>
                <a:gd name="connsiteX3" fmla="*/ 40679 w 54106"/>
                <a:gd name="connsiteY3" fmla="*/ 3616 h 60004"/>
                <a:gd name="connsiteX4" fmla="*/ 4104 w 54106"/>
                <a:gd name="connsiteY4" fmla="*/ 13427 h 60004"/>
                <a:gd name="connsiteX5" fmla="*/ 3628 w 54106"/>
                <a:gd name="connsiteY5" fmla="*/ 14189 h 60004"/>
                <a:gd name="connsiteX6" fmla="*/ 389 w 54106"/>
                <a:gd name="connsiteY6" fmla="*/ 46670 h 6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06" h="60004">
                  <a:moveTo>
                    <a:pt x="23534" y="60004"/>
                  </a:moveTo>
                  <a:cubicBezTo>
                    <a:pt x="33346" y="55051"/>
                    <a:pt x="45823" y="48193"/>
                    <a:pt x="50014" y="40954"/>
                  </a:cubicBezTo>
                  <a:lnTo>
                    <a:pt x="50490" y="40192"/>
                  </a:lnTo>
                  <a:cubicBezTo>
                    <a:pt x="57920" y="27334"/>
                    <a:pt x="53538" y="10951"/>
                    <a:pt x="40679" y="3616"/>
                  </a:cubicBezTo>
                  <a:cubicBezTo>
                    <a:pt x="27821" y="-3813"/>
                    <a:pt x="11438" y="568"/>
                    <a:pt x="4104" y="13427"/>
                  </a:cubicBezTo>
                  <a:lnTo>
                    <a:pt x="3628" y="14189"/>
                  </a:lnTo>
                  <a:cubicBezTo>
                    <a:pt x="-563" y="21428"/>
                    <a:pt x="-278" y="35716"/>
                    <a:pt x="389" y="46670"/>
                  </a:cubicBez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685992">
                <a:defRPr/>
              </a:pPr>
              <a:endParaRPr lang="en-US" dirty="0">
                <a:solidFill>
                  <a:srgbClr val="000000"/>
                </a:solidFill>
                <a:latin typeface="Arial" panose="020B0604020202020204"/>
              </a:endParaRPr>
            </a:p>
          </p:txBody>
        </p:sp>
      </p:grpSp>
      <p:sp>
        <p:nvSpPr>
          <p:cNvPr id="17" name="Right Arrow 16">
            <a:extLst>
              <a:ext uri="{FF2B5EF4-FFF2-40B4-BE49-F238E27FC236}">
                <a16:creationId xmlns:a16="http://schemas.microsoft.com/office/drawing/2014/main" id="{298389D8-0E87-1B8D-6DC3-061828ECF3AF}"/>
              </a:ext>
            </a:extLst>
          </p:cNvPr>
          <p:cNvSpPr/>
          <p:nvPr/>
        </p:nvSpPr>
        <p:spPr>
          <a:xfrm>
            <a:off x="5321647" y="1959770"/>
            <a:ext cx="834276" cy="4132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78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Ensono Cares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3EC5E-1FA9-1913-ECEC-E5B31E6F4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8780" y="6504247"/>
            <a:ext cx="889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2F7EA2E-5A7B-D351-A84A-61915CF2F735}"/>
              </a:ext>
            </a:extLst>
          </p:cNvPr>
          <p:cNvGrpSpPr/>
          <p:nvPr/>
        </p:nvGrpSpPr>
        <p:grpSpPr>
          <a:xfrm>
            <a:off x="4355395" y="1226786"/>
            <a:ext cx="3481210" cy="2227041"/>
            <a:chOff x="385787" y="1376028"/>
            <a:chExt cx="3481210" cy="222704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9B2E1F0-B78B-46FF-33A0-32B4E8F70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787" y="1376028"/>
              <a:ext cx="3481210" cy="185770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EE6250-152E-BFE5-B7ED-F49EC3719E4A}"/>
                </a:ext>
              </a:extLst>
            </p:cNvPr>
            <p:cNvSpPr txBox="1"/>
            <p:nvPr/>
          </p:nvSpPr>
          <p:spPr>
            <a:xfrm>
              <a:off x="980885" y="3233737"/>
              <a:ext cx="2291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Automation @ Scale</a:t>
              </a: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739BE67-86A9-4842-3C1C-B10420CADA59}"/>
              </a:ext>
            </a:extLst>
          </p:cNvPr>
          <p:cNvSpPr/>
          <p:nvPr/>
        </p:nvSpPr>
        <p:spPr>
          <a:xfrm>
            <a:off x="8405157" y="1226785"/>
            <a:ext cx="3495634" cy="18577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3CA2E1E-C139-B0CA-1A2A-39FFC68C71A6}"/>
              </a:ext>
            </a:extLst>
          </p:cNvPr>
          <p:cNvSpPr/>
          <p:nvPr/>
        </p:nvSpPr>
        <p:spPr>
          <a:xfrm>
            <a:off x="291208" y="1226786"/>
            <a:ext cx="3495634" cy="1857709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A757AF0-577F-30E4-DD75-A15C1935ED6E}"/>
              </a:ext>
            </a:extLst>
          </p:cNvPr>
          <p:cNvSpPr/>
          <p:nvPr/>
        </p:nvSpPr>
        <p:spPr>
          <a:xfrm>
            <a:off x="8405157" y="3773506"/>
            <a:ext cx="3495634" cy="1857709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3864E68-A26D-214A-0A5A-45F4D84B9C62}"/>
              </a:ext>
            </a:extLst>
          </p:cNvPr>
          <p:cNvSpPr/>
          <p:nvPr/>
        </p:nvSpPr>
        <p:spPr>
          <a:xfrm>
            <a:off x="4340971" y="3773506"/>
            <a:ext cx="3495634" cy="1857709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05F9F49-E40F-2EDA-85C8-53A90C3AFCCC}"/>
              </a:ext>
            </a:extLst>
          </p:cNvPr>
          <p:cNvSpPr/>
          <p:nvPr/>
        </p:nvSpPr>
        <p:spPr>
          <a:xfrm>
            <a:off x="276785" y="3773506"/>
            <a:ext cx="3495634" cy="1857709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6ABDCC-5CA0-2A71-9EEE-6F46AFDE7625}"/>
              </a:ext>
            </a:extLst>
          </p:cNvPr>
          <p:cNvSpPr txBox="1"/>
          <p:nvPr/>
        </p:nvSpPr>
        <p:spPr>
          <a:xfrm>
            <a:off x="810171" y="3084495"/>
            <a:ext cx="2428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Lower Barrier to Entry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5FDDFC-3270-217C-0D77-0C9E3314AA2F}"/>
              </a:ext>
            </a:extLst>
          </p:cNvPr>
          <p:cNvSpPr txBox="1"/>
          <p:nvPr/>
        </p:nvSpPr>
        <p:spPr>
          <a:xfrm>
            <a:off x="8457608" y="3084495"/>
            <a:ext cx="3390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Platform Agnostic Management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959BE2-D2B3-AE8E-4C70-195F81A71A3C}"/>
              </a:ext>
            </a:extLst>
          </p:cNvPr>
          <p:cNvSpPr txBox="1"/>
          <p:nvPr/>
        </p:nvSpPr>
        <p:spPr>
          <a:xfrm>
            <a:off x="354886" y="5631214"/>
            <a:ext cx="3339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Facilitates Knowledge Transfer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7A9D9C-BE0F-536A-A957-43F1466241C9}"/>
              </a:ext>
            </a:extLst>
          </p:cNvPr>
          <p:cNvSpPr txBox="1"/>
          <p:nvPr/>
        </p:nvSpPr>
        <p:spPr>
          <a:xfrm>
            <a:off x="4580167" y="5655608"/>
            <a:ext cx="3031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Lowers Time-to-Productivity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807010-894E-6092-6D04-A5A3E7E47399}"/>
              </a:ext>
            </a:extLst>
          </p:cNvPr>
          <p:cNvSpPr txBox="1"/>
          <p:nvPr/>
        </p:nvSpPr>
        <p:spPr>
          <a:xfrm>
            <a:off x="8890186" y="5627618"/>
            <a:ext cx="2514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Invigorates New Talent</a:t>
            </a:r>
          </a:p>
        </p:txBody>
      </p:sp>
      <p:pic>
        <p:nvPicPr>
          <p:cNvPr id="21" name="Graphic 20" descr="Hurdle with solid fill">
            <a:extLst>
              <a:ext uri="{FF2B5EF4-FFF2-40B4-BE49-F238E27FC236}">
                <a16:creationId xmlns:a16="http://schemas.microsoft.com/office/drawing/2014/main" id="{7D888DD2-47FB-B540-5433-38140D0861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0081" y="1241239"/>
            <a:ext cx="1828800" cy="1828800"/>
          </a:xfrm>
          <a:prstGeom prst="rect">
            <a:avLst/>
          </a:prstGeom>
        </p:spPr>
      </p:pic>
      <p:pic>
        <p:nvPicPr>
          <p:cNvPr id="23" name="Graphic 22" descr="Internet Of Things with solid fill">
            <a:extLst>
              <a:ext uri="{FF2B5EF4-FFF2-40B4-BE49-F238E27FC236}">
                <a16:creationId xmlns:a16="http://schemas.microsoft.com/office/drawing/2014/main" id="{09D46234-0DBB-5846-EDD9-ED6A0531A4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33119" y="1248015"/>
            <a:ext cx="1828800" cy="18288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7B11A79-6575-7C27-9677-FD193759D32E}"/>
              </a:ext>
            </a:extLst>
          </p:cNvPr>
          <p:cNvGrpSpPr/>
          <p:nvPr/>
        </p:nvGrpSpPr>
        <p:grpSpPr>
          <a:xfrm>
            <a:off x="323954" y="4129037"/>
            <a:ext cx="3437279" cy="1157671"/>
            <a:chOff x="672881" y="4236863"/>
            <a:chExt cx="2743200" cy="923906"/>
          </a:xfrm>
          <a:solidFill>
            <a:schemeClr val="bg1"/>
          </a:solidFill>
        </p:grpSpPr>
        <p:pic>
          <p:nvPicPr>
            <p:cNvPr id="25" name="Graphic 24" descr="Left Brain with solid fill">
              <a:extLst>
                <a:ext uri="{FF2B5EF4-FFF2-40B4-BE49-F238E27FC236}">
                  <a16:creationId xmlns:a16="http://schemas.microsoft.com/office/drawing/2014/main" id="{DEA998C9-9844-9336-0DA3-8016912C1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72881" y="4245160"/>
              <a:ext cx="914400" cy="914400"/>
            </a:xfrm>
            <a:prstGeom prst="rect">
              <a:avLst/>
            </a:prstGeom>
          </p:spPr>
        </p:pic>
        <p:pic>
          <p:nvPicPr>
            <p:cNvPr id="27" name="Graphic 26" descr="Transfer outline">
              <a:extLst>
                <a:ext uri="{FF2B5EF4-FFF2-40B4-BE49-F238E27FC236}">
                  <a16:creationId xmlns:a16="http://schemas.microsoft.com/office/drawing/2014/main" id="{B909D57D-168C-5920-E57E-04933CBC0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87281" y="4236863"/>
              <a:ext cx="914400" cy="914400"/>
            </a:xfrm>
            <a:prstGeom prst="rect">
              <a:avLst/>
            </a:prstGeom>
          </p:spPr>
        </p:pic>
        <p:pic>
          <p:nvPicPr>
            <p:cNvPr id="28" name="Graphic 27" descr="Left Brain with solid fill">
              <a:extLst>
                <a:ext uri="{FF2B5EF4-FFF2-40B4-BE49-F238E27FC236}">
                  <a16:creationId xmlns:a16="http://schemas.microsoft.com/office/drawing/2014/main" id="{7DFAC7A7-BCA7-C811-9BF3-48DA9D500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2501681" y="4246369"/>
              <a:ext cx="914400" cy="914400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D24C43-0628-F82F-5DAA-1DDBB49E1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032" y="4029113"/>
            <a:ext cx="1976842" cy="1359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Graphic 32" descr="Stopwatch 25% with solid fill">
            <a:extLst>
              <a:ext uri="{FF2B5EF4-FFF2-40B4-BE49-F238E27FC236}">
                <a16:creationId xmlns:a16="http://schemas.microsoft.com/office/drawing/2014/main" id="{BC7369AB-352B-CF5B-04EA-C991CCB09C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174388" y="3783207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10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and ZOAU from 10,000 ft.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0604" y="3138495"/>
            <a:ext cx="5101881" cy="333447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Provides a command-line interface with full capabilities to z/OS resources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Enables z/OS developers to leverage common tooling to script automation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Exposes z/OS services in an easy-to-consume manner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Enhances other IBM offerings such as IBM Open Enterprise SDK for Python, IBM Open Enterprise SDK for Node.js and Red Hat Ansible Certified Content for IBM 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Continuously updated and enhanced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03000" y="6472974"/>
            <a:ext cx="889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A00B35-FDBE-8764-6FEA-45D43E7655FF}"/>
              </a:ext>
            </a:extLst>
          </p:cNvPr>
          <p:cNvSpPr txBox="1">
            <a:spLocks/>
          </p:cNvSpPr>
          <p:nvPr/>
        </p:nvSpPr>
        <p:spPr>
          <a:xfrm>
            <a:off x="146315" y="3113660"/>
            <a:ext cx="5513080" cy="33344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200" kern="1200" baseline="0">
                <a:solidFill>
                  <a:schemeClr val="tx1"/>
                </a:solidFill>
                <a:latin typeface="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Simple programming syntax, rich ecosystem of packages, capability to interact with other languages and platforms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Develop applications the same way as you would on any other platform, leveraging common skills that are widely available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Embrace newer application platforms that allow you to experiment and develop new digital experiences quickly and at low cost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Develop data science applications natively on IBM z16 for faster performance with 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better security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B270B6-1106-1B0C-FAC4-D5F57C1C6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15" y="1127639"/>
            <a:ext cx="1834906" cy="201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82CEDB-B12E-8F4E-B0E0-7D933EEA0840}"/>
              </a:ext>
            </a:extLst>
          </p:cNvPr>
          <p:cNvSpPr txBox="1"/>
          <p:nvPr/>
        </p:nvSpPr>
        <p:spPr>
          <a:xfrm>
            <a:off x="1981221" y="1605901"/>
            <a:ext cx="25314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tx2"/>
                </a:solidFill>
              </a:rPr>
              <a:t>Python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87E05F-44EC-D884-3DE3-F9BE8F41C030}"/>
              </a:ext>
            </a:extLst>
          </p:cNvPr>
          <p:cNvSpPr txBox="1"/>
          <p:nvPr/>
        </p:nvSpPr>
        <p:spPr>
          <a:xfrm>
            <a:off x="4992129" y="1354510"/>
            <a:ext cx="10086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</a:rPr>
              <a:t>IBM Z Open </a:t>
            </a:r>
            <a:br>
              <a:rPr lang="en-US" sz="3200" b="1" dirty="0">
                <a:solidFill>
                  <a:schemeClr val="tx2"/>
                </a:solidFill>
              </a:rPr>
            </a:br>
            <a:r>
              <a:rPr lang="en-US" sz="3200" b="1" dirty="0">
                <a:solidFill>
                  <a:schemeClr val="tx2"/>
                </a:solidFill>
              </a:rPr>
              <a:t>Automation Utilities </a:t>
            </a:r>
            <a:br>
              <a:rPr lang="en-US" sz="3200" b="1" dirty="0">
                <a:solidFill>
                  <a:schemeClr val="tx2"/>
                </a:solidFill>
              </a:rPr>
            </a:br>
            <a:r>
              <a:rPr lang="en-US" sz="3200" b="1" dirty="0">
                <a:solidFill>
                  <a:schemeClr val="tx2"/>
                </a:solidFill>
              </a:rPr>
              <a:t>(ZOAU)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2BD48AD-948E-9894-6416-57A924A5D289}"/>
              </a:ext>
            </a:extLst>
          </p:cNvPr>
          <p:cNvSpPr/>
          <p:nvPr/>
        </p:nvSpPr>
        <p:spPr>
          <a:xfrm>
            <a:off x="6096000" y="1150113"/>
            <a:ext cx="1834906" cy="1834906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53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8EAFE8A-588F-4791-14D3-30F2709B748C}"/>
              </a:ext>
            </a:extLst>
          </p:cNvPr>
          <p:cNvSpPr/>
          <p:nvPr/>
        </p:nvSpPr>
        <p:spPr>
          <a:xfrm rot="2546611">
            <a:off x="5987525" y="4584037"/>
            <a:ext cx="1950508" cy="1872527"/>
          </a:xfrm>
          <a:custGeom>
            <a:avLst/>
            <a:gdLst>
              <a:gd name="connsiteX0" fmla="*/ 0 w 1603886"/>
              <a:gd name="connsiteY0" fmla="*/ 0 h 1668637"/>
              <a:gd name="connsiteX1" fmla="*/ 1603886 w 1603886"/>
              <a:gd name="connsiteY1" fmla="*/ 0 h 1668637"/>
              <a:gd name="connsiteX2" fmla="*/ 1603886 w 1603886"/>
              <a:gd name="connsiteY2" fmla="*/ 1668637 h 1668637"/>
              <a:gd name="connsiteX3" fmla="*/ 0 w 1603886"/>
              <a:gd name="connsiteY3" fmla="*/ 1668637 h 1668637"/>
              <a:gd name="connsiteX4" fmla="*/ 0 w 1603886"/>
              <a:gd name="connsiteY4" fmla="*/ 0 h 1668637"/>
              <a:gd name="connsiteX0" fmla="*/ 391545 w 1995431"/>
              <a:gd name="connsiteY0" fmla="*/ 0 h 1668637"/>
              <a:gd name="connsiteX1" fmla="*/ 1995431 w 1995431"/>
              <a:gd name="connsiteY1" fmla="*/ 0 h 1668637"/>
              <a:gd name="connsiteX2" fmla="*/ 1995431 w 1995431"/>
              <a:gd name="connsiteY2" fmla="*/ 1668637 h 1668637"/>
              <a:gd name="connsiteX3" fmla="*/ 0 w 1995431"/>
              <a:gd name="connsiteY3" fmla="*/ 1299404 h 1668637"/>
              <a:gd name="connsiteX4" fmla="*/ 391545 w 1995431"/>
              <a:gd name="connsiteY4" fmla="*/ 0 h 1668637"/>
              <a:gd name="connsiteX0" fmla="*/ 391545 w 1995431"/>
              <a:gd name="connsiteY0" fmla="*/ 0 h 2131767"/>
              <a:gd name="connsiteX1" fmla="*/ 1995431 w 1995431"/>
              <a:gd name="connsiteY1" fmla="*/ 0 h 2131767"/>
              <a:gd name="connsiteX2" fmla="*/ 708449 w 1995431"/>
              <a:gd name="connsiteY2" fmla="*/ 2131767 h 2131767"/>
              <a:gd name="connsiteX3" fmla="*/ 0 w 1995431"/>
              <a:gd name="connsiteY3" fmla="*/ 1299404 h 2131767"/>
              <a:gd name="connsiteX4" fmla="*/ 391545 w 1995431"/>
              <a:gd name="connsiteY4" fmla="*/ 0 h 2131767"/>
              <a:gd name="connsiteX0" fmla="*/ 391545 w 1995431"/>
              <a:gd name="connsiteY0" fmla="*/ 0 h 2131767"/>
              <a:gd name="connsiteX1" fmla="*/ 1995431 w 1995431"/>
              <a:gd name="connsiteY1" fmla="*/ 0 h 2131767"/>
              <a:gd name="connsiteX2" fmla="*/ 1347745 w 1995431"/>
              <a:gd name="connsiteY2" fmla="*/ 1048777 h 2131767"/>
              <a:gd name="connsiteX3" fmla="*/ 708449 w 1995431"/>
              <a:gd name="connsiteY3" fmla="*/ 2131767 h 2131767"/>
              <a:gd name="connsiteX4" fmla="*/ 0 w 1995431"/>
              <a:gd name="connsiteY4" fmla="*/ 1299404 h 2131767"/>
              <a:gd name="connsiteX5" fmla="*/ 391545 w 1995431"/>
              <a:gd name="connsiteY5" fmla="*/ 0 h 2131767"/>
              <a:gd name="connsiteX0" fmla="*/ 391545 w 2071534"/>
              <a:gd name="connsiteY0" fmla="*/ 0 h 2131767"/>
              <a:gd name="connsiteX1" fmla="*/ 1995431 w 2071534"/>
              <a:gd name="connsiteY1" fmla="*/ 0 h 2131767"/>
              <a:gd name="connsiteX2" fmla="*/ 2071534 w 2071534"/>
              <a:gd name="connsiteY2" fmla="*/ 1854946 h 2131767"/>
              <a:gd name="connsiteX3" fmla="*/ 708449 w 2071534"/>
              <a:gd name="connsiteY3" fmla="*/ 2131767 h 2131767"/>
              <a:gd name="connsiteX4" fmla="*/ 0 w 2071534"/>
              <a:gd name="connsiteY4" fmla="*/ 1299404 h 2131767"/>
              <a:gd name="connsiteX5" fmla="*/ 391545 w 2071534"/>
              <a:gd name="connsiteY5" fmla="*/ 0 h 2131767"/>
              <a:gd name="connsiteX0" fmla="*/ 391545 w 2071534"/>
              <a:gd name="connsiteY0" fmla="*/ 0 h 2131767"/>
              <a:gd name="connsiteX1" fmla="*/ 1995431 w 2071534"/>
              <a:gd name="connsiteY1" fmla="*/ 0 h 2131767"/>
              <a:gd name="connsiteX2" fmla="*/ 2029914 w 2071534"/>
              <a:gd name="connsiteY2" fmla="*/ 896325 h 2131767"/>
              <a:gd name="connsiteX3" fmla="*/ 2071534 w 2071534"/>
              <a:gd name="connsiteY3" fmla="*/ 1854946 h 2131767"/>
              <a:gd name="connsiteX4" fmla="*/ 708449 w 2071534"/>
              <a:gd name="connsiteY4" fmla="*/ 2131767 h 2131767"/>
              <a:gd name="connsiteX5" fmla="*/ 0 w 2071534"/>
              <a:gd name="connsiteY5" fmla="*/ 1299404 h 2131767"/>
              <a:gd name="connsiteX6" fmla="*/ 391545 w 2071534"/>
              <a:gd name="connsiteY6" fmla="*/ 0 h 2131767"/>
              <a:gd name="connsiteX0" fmla="*/ 391545 w 2493242"/>
              <a:gd name="connsiteY0" fmla="*/ 0 h 2131767"/>
              <a:gd name="connsiteX1" fmla="*/ 1995431 w 2493242"/>
              <a:gd name="connsiteY1" fmla="*/ 0 h 2131767"/>
              <a:gd name="connsiteX2" fmla="*/ 2493242 w 2493242"/>
              <a:gd name="connsiteY2" fmla="*/ 445664 h 2131767"/>
              <a:gd name="connsiteX3" fmla="*/ 2071534 w 2493242"/>
              <a:gd name="connsiteY3" fmla="*/ 1854946 h 2131767"/>
              <a:gd name="connsiteX4" fmla="*/ 708449 w 2493242"/>
              <a:gd name="connsiteY4" fmla="*/ 2131767 h 2131767"/>
              <a:gd name="connsiteX5" fmla="*/ 0 w 2493242"/>
              <a:gd name="connsiteY5" fmla="*/ 1299404 h 2131767"/>
              <a:gd name="connsiteX6" fmla="*/ 391545 w 2493242"/>
              <a:gd name="connsiteY6" fmla="*/ 0 h 2131767"/>
              <a:gd name="connsiteX0" fmla="*/ 391545 w 2493242"/>
              <a:gd name="connsiteY0" fmla="*/ 334252 h 2466019"/>
              <a:gd name="connsiteX1" fmla="*/ 1757093 w 2493242"/>
              <a:gd name="connsiteY1" fmla="*/ 0 h 2466019"/>
              <a:gd name="connsiteX2" fmla="*/ 2493242 w 2493242"/>
              <a:gd name="connsiteY2" fmla="*/ 779916 h 2466019"/>
              <a:gd name="connsiteX3" fmla="*/ 2071534 w 2493242"/>
              <a:gd name="connsiteY3" fmla="*/ 2189198 h 2466019"/>
              <a:gd name="connsiteX4" fmla="*/ 708449 w 2493242"/>
              <a:gd name="connsiteY4" fmla="*/ 2466019 h 2466019"/>
              <a:gd name="connsiteX5" fmla="*/ 0 w 2493242"/>
              <a:gd name="connsiteY5" fmla="*/ 1633656 h 2466019"/>
              <a:gd name="connsiteX6" fmla="*/ 391545 w 2493242"/>
              <a:gd name="connsiteY6" fmla="*/ 334252 h 2466019"/>
              <a:gd name="connsiteX0" fmla="*/ 445190 w 2546887"/>
              <a:gd name="connsiteY0" fmla="*/ 334252 h 2466019"/>
              <a:gd name="connsiteX1" fmla="*/ 1810738 w 2546887"/>
              <a:gd name="connsiteY1" fmla="*/ 0 h 2466019"/>
              <a:gd name="connsiteX2" fmla="*/ 2546887 w 2546887"/>
              <a:gd name="connsiteY2" fmla="*/ 779916 h 2466019"/>
              <a:gd name="connsiteX3" fmla="*/ 2125179 w 2546887"/>
              <a:gd name="connsiteY3" fmla="*/ 2189198 h 2466019"/>
              <a:gd name="connsiteX4" fmla="*/ 762094 w 2546887"/>
              <a:gd name="connsiteY4" fmla="*/ 2466019 h 2466019"/>
              <a:gd name="connsiteX5" fmla="*/ 0 w 2546887"/>
              <a:gd name="connsiteY5" fmla="*/ 1640153 h 2466019"/>
              <a:gd name="connsiteX6" fmla="*/ 445190 w 2546887"/>
              <a:gd name="connsiteY6" fmla="*/ 334252 h 2466019"/>
              <a:gd name="connsiteX0" fmla="*/ 445190 w 2572718"/>
              <a:gd name="connsiteY0" fmla="*/ 334252 h 2466019"/>
              <a:gd name="connsiteX1" fmla="*/ 1810738 w 2572718"/>
              <a:gd name="connsiteY1" fmla="*/ 0 h 2466019"/>
              <a:gd name="connsiteX2" fmla="*/ 2572718 w 2572718"/>
              <a:gd name="connsiteY2" fmla="*/ 798855 h 2466019"/>
              <a:gd name="connsiteX3" fmla="*/ 2125179 w 2572718"/>
              <a:gd name="connsiteY3" fmla="*/ 2189198 h 2466019"/>
              <a:gd name="connsiteX4" fmla="*/ 762094 w 2572718"/>
              <a:gd name="connsiteY4" fmla="*/ 2466019 h 2466019"/>
              <a:gd name="connsiteX5" fmla="*/ 0 w 2572718"/>
              <a:gd name="connsiteY5" fmla="*/ 1640153 h 2466019"/>
              <a:gd name="connsiteX6" fmla="*/ 445190 w 2572718"/>
              <a:gd name="connsiteY6" fmla="*/ 334252 h 2466019"/>
              <a:gd name="connsiteX0" fmla="*/ 445190 w 2572718"/>
              <a:gd name="connsiteY0" fmla="*/ 338094 h 2469861"/>
              <a:gd name="connsiteX1" fmla="*/ 1824248 w 2572718"/>
              <a:gd name="connsiteY1" fmla="*/ 0 h 2469861"/>
              <a:gd name="connsiteX2" fmla="*/ 2572718 w 2572718"/>
              <a:gd name="connsiteY2" fmla="*/ 802697 h 2469861"/>
              <a:gd name="connsiteX3" fmla="*/ 2125179 w 2572718"/>
              <a:gd name="connsiteY3" fmla="*/ 2193040 h 2469861"/>
              <a:gd name="connsiteX4" fmla="*/ 762094 w 2572718"/>
              <a:gd name="connsiteY4" fmla="*/ 2469861 h 2469861"/>
              <a:gd name="connsiteX5" fmla="*/ 0 w 2572718"/>
              <a:gd name="connsiteY5" fmla="*/ 1643995 h 2469861"/>
              <a:gd name="connsiteX6" fmla="*/ 445190 w 2572718"/>
              <a:gd name="connsiteY6" fmla="*/ 338094 h 2469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2718" h="2469861">
                <a:moveTo>
                  <a:pt x="445190" y="338094"/>
                </a:moveTo>
                <a:lnTo>
                  <a:pt x="1824248" y="0"/>
                </a:lnTo>
                <a:lnTo>
                  <a:pt x="2572718" y="802697"/>
                </a:lnTo>
                <a:lnTo>
                  <a:pt x="2125179" y="2193040"/>
                </a:lnTo>
                <a:lnTo>
                  <a:pt x="762094" y="2469861"/>
                </a:lnTo>
                <a:lnTo>
                  <a:pt x="0" y="1643995"/>
                </a:lnTo>
                <a:lnTo>
                  <a:pt x="445190" y="338094"/>
                </a:lnTo>
                <a:close/>
              </a:path>
            </a:pathLst>
          </a:cu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for Obtaining Python and ZOAU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9EC21D-C3E1-6D1F-92A1-C2DD28AB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616" y="1495492"/>
            <a:ext cx="10353752" cy="490041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Mainframe downloads </a:t>
            </a:r>
            <a:r>
              <a:rPr lang="en-US" dirty="0">
                <a:hlinkClick r:id="rId3"/>
              </a:rPr>
              <a:t>here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PAX downloads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ZOAU Packaged in: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ADCD (Dev/Test)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IDzEE</a:t>
            </a:r>
            <a:r>
              <a:rPr lang="en-US" dirty="0"/>
              <a:t> (Dev systems)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ADFz</a:t>
            </a:r>
            <a:endParaRPr lang="en-US" dirty="0"/>
          </a:p>
          <a:p>
            <a:r>
              <a:rPr lang="en-US" dirty="0"/>
              <a:t>Both Packaged in: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IBM Z and Cloud Modernization Stack</a:t>
            </a:r>
          </a:p>
          <a:p>
            <a:endParaRPr lang="en-US" dirty="0"/>
          </a:p>
          <a:p>
            <a:r>
              <a:rPr lang="en-US" dirty="0"/>
              <a:t>Current Versions (as of presentation):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Python: 3.11.4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ZOAU: 1.2.4.5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Check Your Versions: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IBM 3270" panose="02000509000000000000" pitchFamily="49" charset="0"/>
                <a:ea typeface="IBM 3270" panose="02000509000000000000" pitchFamily="49" charset="0"/>
                <a:cs typeface="IBM 3270" panose="02000509000000000000" pitchFamily="49" charset="0"/>
              </a:rPr>
              <a:t>python –version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IBM 3270" panose="02000509000000000000" pitchFamily="49" charset="0"/>
                <a:ea typeface="IBM 3270" panose="02000509000000000000" pitchFamily="49" charset="0"/>
                <a:cs typeface="IBM 3270" panose="02000509000000000000" pitchFamily="49" charset="0"/>
              </a:rPr>
              <a:t>zoaversion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2F3D58EB-FB68-32EE-08D0-A53A714DB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0094" y="6504247"/>
            <a:ext cx="889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6E2286-869A-2187-54CF-7AF3E230E11C}"/>
              </a:ext>
            </a:extLst>
          </p:cNvPr>
          <p:cNvSpPr txBox="1"/>
          <p:nvPr/>
        </p:nvSpPr>
        <p:spPr>
          <a:xfrm>
            <a:off x="6343820" y="1387059"/>
            <a:ext cx="55934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ShopZ: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Python: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5655-PYT for the base product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5655-PYS for service and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ZOAU: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5698-PA1 for the base product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5698-PAS for service and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026BF13-612F-574F-5091-408FE68D1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538" y="4585287"/>
            <a:ext cx="1922198" cy="191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5">
            <a:extLst>
              <a:ext uri="{FF2B5EF4-FFF2-40B4-BE49-F238E27FC236}">
                <a16:creationId xmlns:a16="http://schemas.microsoft.com/office/drawing/2014/main" id="{B96836F5-7E7E-7332-4897-8F4AD68122C0}"/>
              </a:ext>
            </a:extLst>
          </p:cNvPr>
          <p:cNvSpPr/>
          <p:nvPr/>
        </p:nvSpPr>
        <p:spPr>
          <a:xfrm rot="2546611">
            <a:off x="8066846" y="4596466"/>
            <a:ext cx="1950508" cy="1872527"/>
          </a:xfrm>
          <a:custGeom>
            <a:avLst/>
            <a:gdLst>
              <a:gd name="connsiteX0" fmla="*/ 0 w 1603886"/>
              <a:gd name="connsiteY0" fmla="*/ 0 h 1668637"/>
              <a:gd name="connsiteX1" fmla="*/ 1603886 w 1603886"/>
              <a:gd name="connsiteY1" fmla="*/ 0 h 1668637"/>
              <a:gd name="connsiteX2" fmla="*/ 1603886 w 1603886"/>
              <a:gd name="connsiteY2" fmla="*/ 1668637 h 1668637"/>
              <a:gd name="connsiteX3" fmla="*/ 0 w 1603886"/>
              <a:gd name="connsiteY3" fmla="*/ 1668637 h 1668637"/>
              <a:gd name="connsiteX4" fmla="*/ 0 w 1603886"/>
              <a:gd name="connsiteY4" fmla="*/ 0 h 1668637"/>
              <a:gd name="connsiteX0" fmla="*/ 391545 w 1995431"/>
              <a:gd name="connsiteY0" fmla="*/ 0 h 1668637"/>
              <a:gd name="connsiteX1" fmla="*/ 1995431 w 1995431"/>
              <a:gd name="connsiteY1" fmla="*/ 0 h 1668637"/>
              <a:gd name="connsiteX2" fmla="*/ 1995431 w 1995431"/>
              <a:gd name="connsiteY2" fmla="*/ 1668637 h 1668637"/>
              <a:gd name="connsiteX3" fmla="*/ 0 w 1995431"/>
              <a:gd name="connsiteY3" fmla="*/ 1299404 h 1668637"/>
              <a:gd name="connsiteX4" fmla="*/ 391545 w 1995431"/>
              <a:gd name="connsiteY4" fmla="*/ 0 h 1668637"/>
              <a:gd name="connsiteX0" fmla="*/ 391545 w 1995431"/>
              <a:gd name="connsiteY0" fmla="*/ 0 h 2131767"/>
              <a:gd name="connsiteX1" fmla="*/ 1995431 w 1995431"/>
              <a:gd name="connsiteY1" fmla="*/ 0 h 2131767"/>
              <a:gd name="connsiteX2" fmla="*/ 708449 w 1995431"/>
              <a:gd name="connsiteY2" fmla="*/ 2131767 h 2131767"/>
              <a:gd name="connsiteX3" fmla="*/ 0 w 1995431"/>
              <a:gd name="connsiteY3" fmla="*/ 1299404 h 2131767"/>
              <a:gd name="connsiteX4" fmla="*/ 391545 w 1995431"/>
              <a:gd name="connsiteY4" fmla="*/ 0 h 2131767"/>
              <a:gd name="connsiteX0" fmla="*/ 391545 w 1995431"/>
              <a:gd name="connsiteY0" fmla="*/ 0 h 2131767"/>
              <a:gd name="connsiteX1" fmla="*/ 1995431 w 1995431"/>
              <a:gd name="connsiteY1" fmla="*/ 0 h 2131767"/>
              <a:gd name="connsiteX2" fmla="*/ 1347745 w 1995431"/>
              <a:gd name="connsiteY2" fmla="*/ 1048777 h 2131767"/>
              <a:gd name="connsiteX3" fmla="*/ 708449 w 1995431"/>
              <a:gd name="connsiteY3" fmla="*/ 2131767 h 2131767"/>
              <a:gd name="connsiteX4" fmla="*/ 0 w 1995431"/>
              <a:gd name="connsiteY4" fmla="*/ 1299404 h 2131767"/>
              <a:gd name="connsiteX5" fmla="*/ 391545 w 1995431"/>
              <a:gd name="connsiteY5" fmla="*/ 0 h 2131767"/>
              <a:gd name="connsiteX0" fmla="*/ 391545 w 2071534"/>
              <a:gd name="connsiteY0" fmla="*/ 0 h 2131767"/>
              <a:gd name="connsiteX1" fmla="*/ 1995431 w 2071534"/>
              <a:gd name="connsiteY1" fmla="*/ 0 h 2131767"/>
              <a:gd name="connsiteX2" fmla="*/ 2071534 w 2071534"/>
              <a:gd name="connsiteY2" fmla="*/ 1854946 h 2131767"/>
              <a:gd name="connsiteX3" fmla="*/ 708449 w 2071534"/>
              <a:gd name="connsiteY3" fmla="*/ 2131767 h 2131767"/>
              <a:gd name="connsiteX4" fmla="*/ 0 w 2071534"/>
              <a:gd name="connsiteY4" fmla="*/ 1299404 h 2131767"/>
              <a:gd name="connsiteX5" fmla="*/ 391545 w 2071534"/>
              <a:gd name="connsiteY5" fmla="*/ 0 h 2131767"/>
              <a:gd name="connsiteX0" fmla="*/ 391545 w 2071534"/>
              <a:gd name="connsiteY0" fmla="*/ 0 h 2131767"/>
              <a:gd name="connsiteX1" fmla="*/ 1995431 w 2071534"/>
              <a:gd name="connsiteY1" fmla="*/ 0 h 2131767"/>
              <a:gd name="connsiteX2" fmla="*/ 2029914 w 2071534"/>
              <a:gd name="connsiteY2" fmla="*/ 896325 h 2131767"/>
              <a:gd name="connsiteX3" fmla="*/ 2071534 w 2071534"/>
              <a:gd name="connsiteY3" fmla="*/ 1854946 h 2131767"/>
              <a:gd name="connsiteX4" fmla="*/ 708449 w 2071534"/>
              <a:gd name="connsiteY4" fmla="*/ 2131767 h 2131767"/>
              <a:gd name="connsiteX5" fmla="*/ 0 w 2071534"/>
              <a:gd name="connsiteY5" fmla="*/ 1299404 h 2131767"/>
              <a:gd name="connsiteX6" fmla="*/ 391545 w 2071534"/>
              <a:gd name="connsiteY6" fmla="*/ 0 h 2131767"/>
              <a:gd name="connsiteX0" fmla="*/ 391545 w 2493242"/>
              <a:gd name="connsiteY0" fmla="*/ 0 h 2131767"/>
              <a:gd name="connsiteX1" fmla="*/ 1995431 w 2493242"/>
              <a:gd name="connsiteY1" fmla="*/ 0 h 2131767"/>
              <a:gd name="connsiteX2" fmla="*/ 2493242 w 2493242"/>
              <a:gd name="connsiteY2" fmla="*/ 445664 h 2131767"/>
              <a:gd name="connsiteX3" fmla="*/ 2071534 w 2493242"/>
              <a:gd name="connsiteY3" fmla="*/ 1854946 h 2131767"/>
              <a:gd name="connsiteX4" fmla="*/ 708449 w 2493242"/>
              <a:gd name="connsiteY4" fmla="*/ 2131767 h 2131767"/>
              <a:gd name="connsiteX5" fmla="*/ 0 w 2493242"/>
              <a:gd name="connsiteY5" fmla="*/ 1299404 h 2131767"/>
              <a:gd name="connsiteX6" fmla="*/ 391545 w 2493242"/>
              <a:gd name="connsiteY6" fmla="*/ 0 h 2131767"/>
              <a:gd name="connsiteX0" fmla="*/ 391545 w 2493242"/>
              <a:gd name="connsiteY0" fmla="*/ 334252 h 2466019"/>
              <a:gd name="connsiteX1" fmla="*/ 1757093 w 2493242"/>
              <a:gd name="connsiteY1" fmla="*/ 0 h 2466019"/>
              <a:gd name="connsiteX2" fmla="*/ 2493242 w 2493242"/>
              <a:gd name="connsiteY2" fmla="*/ 779916 h 2466019"/>
              <a:gd name="connsiteX3" fmla="*/ 2071534 w 2493242"/>
              <a:gd name="connsiteY3" fmla="*/ 2189198 h 2466019"/>
              <a:gd name="connsiteX4" fmla="*/ 708449 w 2493242"/>
              <a:gd name="connsiteY4" fmla="*/ 2466019 h 2466019"/>
              <a:gd name="connsiteX5" fmla="*/ 0 w 2493242"/>
              <a:gd name="connsiteY5" fmla="*/ 1633656 h 2466019"/>
              <a:gd name="connsiteX6" fmla="*/ 391545 w 2493242"/>
              <a:gd name="connsiteY6" fmla="*/ 334252 h 2466019"/>
              <a:gd name="connsiteX0" fmla="*/ 445190 w 2546887"/>
              <a:gd name="connsiteY0" fmla="*/ 334252 h 2466019"/>
              <a:gd name="connsiteX1" fmla="*/ 1810738 w 2546887"/>
              <a:gd name="connsiteY1" fmla="*/ 0 h 2466019"/>
              <a:gd name="connsiteX2" fmla="*/ 2546887 w 2546887"/>
              <a:gd name="connsiteY2" fmla="*/ 779916 h 2466019"/>
              <a:gd name="connsiteX3" fmla="*/ 2125179 w 2546887"/>
              <a:gd name="connsiteY3" fmla="*/ 2189198 h 2466019"/>
              <a:gd name="connsiteX4" fmla="*/ 762094 w 2546887"/>
              <a:gd name="connsiteY4" fmla="*/ 2466019 h 2466019"/>
              <a:gd name="connsiteX5" fmla="*/ 0 w 2546887"/>
              <a:gd name="connsiteY5" fmla="*/ 1640153 h 2466019"/>
              <a:gd name="connsiteX6" fmla="*/ 445190 w 2546887"/>
              <a:gd name="connsiteY6" fmla="*/ 334252 h 2466019"/>
              <a:gd name="connsiteX0" fmla="*/ 445190 w 2572718"/>
              <a:gd name="connsiteY0" fmla="*/ 334252 h 2466019"/>
              <a:gd name="connsiteX1" fmla="*/ 1810738 w 2572718"/>
              <a:gd name="connsiteY1" fmla="*/ 0 h 2466019"/>
              <a:gd name="connsiteX2" fmla="*/ 2572718 w 2572718"/>
              <a:gd name="connsiteY2" fmla="*/ 798855 h 2466019"/>
              <a:gd name="connsiteX3" fmla="*/ 2125179 w 2572718"/>
              <a:gd name="connsiteY3" fmla="*/ 2189198 h 2466019"/>
              <a:gd name="connsiteX4" fmla="*/ 762094 w 2572718"/>
              <a:gd name="connsiteY4" fmla="*/ 2466019 h 2466019"/>
              <a:gd name="connsiteX5" fmla="*/ 0 w 2572718"/>
              <a:gd name="connsiteY5" fmla="*/ 1640153 h 2466019"/>
              <a:gd name="connsiteX6" fmla="*/ 445190 w 2572718"/>
              <a:gd name="connsiteY6" fmla="*/ 334252 h 2466019"/>
              <a:gd name="connsiteX0" fmla="*/ 445190 w 2572718"/>
              <a:gd name="connsiteY0" fmla="*/ 338094 h 2469861"/>
              <a:gd name="connsiteX1" fmla="*/ 1824248 w 2572718"/>
              <a:gd name="connsiteY1" fmla="*/ 0 h 2469861"/>
              <a:gd name="connsiteX2" fmla="*/ 2572718 w 2572718"/>
              <a:gd name="connsiteY2" fmla="*/ 802697 h 2469861"/>
              <a:gd name="connsiteX3" fmla="*/ 2125179 w 2572718"/>
              <a:gd name="connsiteY3" fmla="*/ 2193040 h 2469861"/>
              <a:gd name="connsiteX4" fmla="*/ 762094 w 2572718"/>
              <a:gd name="connsiteY4" fmla="*/ 2469861 h 2469861"/>
              <a:gd name="connsiteX5" fmla="*/ 0 w 2572718"/>
              <a:gd name="connsiteY5" fmla="*/ 1643995 h 2469861"/>
              <a:gd name="connsiteX6" fmla="*/ 445190 w 2572718"/>
              <a:gd name="connsiteY6" fmla="*/ 338094 h 2469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2718" h="2469861">
                <a:moveTo>
                  <a:pt x="445190" y="338094"/>
                </a:moveTo>
                <a:lnTo>
                  <a:pt x="1824248" y="0"/>
                </a:lnTo>
                <a:lnTo>
                  <a:pt x="2572718" y="802697"/>
                </a:lnTo>
                <a:lnTo>
                  <a:pt x="2125179" y="2193040"/>
                </a:lnTo>
                <a:lnTo>
                  <a:pt x="762094" y="2469861"/>
                </a:lnTo>
                <a:lnTo>
                  <a:pt x="0" y="1643995"/>
                </a:lnTo>
                <a:lnTo>
                  <a:pt x="445190" y="338094"/>
                </a:lnTo>
                <a:close/>
              </a:path>
            </a:pathLst>
          </a:cu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84CC762-4615-5BF0-C6B7-24C396071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859" y="4597716"/>
            <a:ext cx="1922198" cy="191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5">
            <a:extLst>
              <a:ext uri="{FF2B5EF4-FFF2-40B4-BE49-F238E27FC236}">
                <a16:creationId xmlns:a16="http://schemas.microsoft.com/office/drawing/2014/main" id="{523996FC-C21F-CA7A-3AB6-45EAD3A36974}"/>
              </a:ext>
            </a:extLst>
          </p:cNvPr>
          <p:cNvSpPr/>
          <p:nvPr/>
        </p:nvSpPr>
        <p:spPr>
          <a:xfrm rot="2546611">
            <a:off x="10121635" y="4572665"/>
            <a:ext cx="1950508" cy="1872527"/>
          </a:xfrm>
          <a:custGeom>
            <a:avLst/>
            <a:gdLst>
              <a:gd name="connsiteX0" fmla="*/ 0 w 1603886"/>
              <a:gd name="connsiteY0" fmla="*/ 0 h 1668637"/>
              <a:gd name="connsiteX1" fmla="*/ 1603886 w 1603886"/>
              <a:gd name="connsiteY1" fmla="*/ 0 h 1668637"/>
              <a:gd name="connsiteX2" fmla="*/ 1603886 w 1603886"/>
              <a:gd name="connsiteY2" fmla="*/ 1668637 h 1668637"/>
              <a:gd name="connsiteX3" fmla="*/ 0 w 1603886"/>
              <a:gd name="connsiteY3" fmla="*/ 1668637 h 1668637"/>
              <a:gd name="connsiteX4" fmla="*/ 0 w 1603886"/>
              <a:gd name="connsiteY4" fmla="*/ 0 h 1668637"/>
              <a:gd name="connsiteX0" fmla="*/ 391545 w 1995431"/>
              <a:gd name="connsiteY0" fmla="*/ 0 h 1668637"/>
              <a:gd name="connsiteX1" fmla="*/ 1995431 w 1995431"/>
              <a:gd name="connsiteY1" fmla="*/ 0 h 1668637"/>
              <a:gd name="connsiteX2" fmla="*/ 1995431 w 1995431"/>
              <a:gd name="connsiteY2" fmla="*/ 1668637 h 1668637"/>
              <a:gd name="connsiteX3" fmla="*/ 0 w 1995431"/>
              <a:gd name="connsiteY3" fmla="*/ 1299404 h 1668637"/>
              <a:gd name="connsiteX4" fmla="*/ 391545 w 1995431"/>
              <a:gd name="connsiteY4" fmla="*/ 0 h 1668637"/>
              <a:gd name="connsiteX0" fmla="*/ 391545 w 1995431"/>
              <a:gd name="connsiteY0" fmla="*/ 0 h 2131767"/>
              <a:gd name="connsiteX1" fmla="*/ 1995431 w 1995431"/>
              <a:gd name="connsiteY1" fmla="*/ 0 h 2131767"/>
              <a:gd name="connsiteX2" fmla="*/ 708449 w 1995431"/>
              <a:gd name="connsiteY2" fmla="*/ 2131767 h 2131767"/>
              <a:gd name="connsiteX3" fmla="*/ 0 w 1995431"/>
              <a:gd name="connsiteY3" fmla="*/ 1299404 h 2131767"/>
              <a:gd name="connsiteX4" fmla="*/ 391545 w 1995431"/>
              <a:gd name="connsiteY4" fmla="*/ 0 h 2131767"/>
              <a:gd name="connsiteX0" fmla="*/ 391545 w 1995431"/>
              <a:gd name="connsiteY0" fmla="*/ 0 h 2131767"/>
              <a:gd name="connsiteX1" fmla="*/ 1995431 w 1995431"/>
              <a:gd name="connsiteY1" fmla="*/ 0 h 2131767"/>
              <a:gd name="connsiteX2" fmla="*/ 1347745 w 1995431"/>
              <a:gd name="connsiteY2" fmla="*/ 1048777 h 2131767"/>
              <a:gd name="connsiteX3" fmla="*/ 708449 w 1995431"/>
              <a:gd name="connsiteY3" fmla="*/ 2131767 h 2131767"/>
              <a:gd name="connsiteX4" fmla="*/ 0 w 1995431"/>
              <a:gd name="connsiteY4" fmla="*/ 1299404 h 2131767"/>
              <a:gd name="connsiteX5" fmla="*/ 391545 w 1995431"/>
              <a:gd name="connsiteY5" fmla="*/ 0 h 2131767"/>
              <a:gd name="connsiteX0" fmla="*/ 391545 w 2071534"/>
              <a:gd name="connsiteY0" fmla="*/ 0 h 2131767"/>
              <a:gd name="connsiteX1" fmla="*/ 1995431 w 2071534"/>
              <a:gd name="connsiteY1" fmla="*/ 0 h 2131767"/>
              <a:gd name="connsiteX2" fmla="*/ 2071534 w 2071534"/>
              <a:gd name="connsiteY2" fmla="*/ 1854946 h 2131767"/>
              <a:gd name="connsiteX3" fmla="*/ 708449 w 2071534"/>
              <a:gd name="connsiteY3" fmla="*/ 2131767 h 2131767"/>
              <a:gd name="connsiteX4" fmla="*/ 0 w 2071534"/>
              <a:gd name="connsiteY4" fmla="*/ 1299404 h 2131767"/>
              <a:gd name="connsiteX5" fmla="*/ 391545 w 2071534"/>
              <a:gd name="connsiteY5" fmla="*/ 0 h 2131767"/>
              <a:gd name="connsiteX0" fmla="*/ 391545 w 2071534"/>
              <a:gd name="connsiteY0" fmla="*/ 0 h 2131767"/>
              <a:gd name="connsiteX1" fmla="*/ 1995431 w 2071534"/>
              <a:gd name="connsiteY1" fmla="*/ 0 h 2131767"/>
              <a:gd name="connsiteX2" fmla="*/ 2029914 w 2071534"/>
              <a:gd name="connsiteY2" fmla="*/ 896325 h 2131767"/>
              <a:gd name="connsiteX3" fmla="*/ 2071534 w 2071534"/>
              <a:gd name="connsiteY3" fmla="*/ 1854946 h 2131767"/>
              <a:gd name="connsiteX4" fmla="*/ 708449 w 2071534"/>
              <a:gd name="connsiteY4" fmla="*/ 2131767 h 2131767"/>
              <a:gd name="connsiteX5" fmla="*/ 0 w 2071534"/>
              <a:gd name="connsiteY5" fmla="*/ 1299404 h 2131767"/>
              <a:gd name="connsiteX6" fmla="*/ 391545 w 2071534"/>
              <a:gd name="connsiteY6" fmla="*/ 0 h 2131767"/>
              <a:gd name="connsiteX0" fmla="*/ 391545 w 2493242"/>
              <a:gd name="connsiteY0" fmla="*/ 0 h 2131767"/>
              <a:gd name="connsiteX1" fmla="*/ 1995431 w 2493242"/>
              <a:gd name="connsiteY1" fmla="*/ 0 h 2131767"/>
              <a:gd name="connsiteX2" fmla="*/ 2493242 w 2493242"/>
              <a:gd name="connsiteY2" fmla="*/ 445664 h 2131767"/>
              <a:gd name="connsiteX3" fmla="*/ 2071534 w 2493242"/>
              <a:gd name="connsiteY3" fmla="*/ 1854946 h 2131767"/>
              <a:gd name="connsiteX4" fmla="*/ 708449 w 2493242"/>
              <a:gd name="connsiteY4" fmla="*/ 2131767 h 2131767"/>
              <a:gd name="connsiteX5" fmla="*/ 0 w 2493242"/>
              <a:gd name="connsiteY5" fmla="*/ 1299404 h 2131767"/>
              <a:gd name="connsiteX6" fmla="*/ 391545 w 2493242"/>
              <a:gd name="connsiteY6" fmla="*/ 0 h 2131767"/>
              <a:gd name="connsiteX0" fmla="*/ 391545 w 2493242"/>
              <a:gd name="connsiteY0" fmla="*/ 334252 h 2466019"/>
              <a:gd name="connsiteX1" fmla="*/ 1757093 w 2493242"/>
              <a:gd name="connsiteY1" fmla="*/ 0 h 2466019"/>
              <a:gd name="connsiteX2" fmla="*/ 2493242 w 2493242"/>
              <a:gd name="connsiteY2" fmla="*/ 779916 h 2466019"/>
              <a:gd name="connsiteX3" fmla="*/ 2071534 w 2493242"/>
              <a:gd name="connsiteY3" fmla="*/ 2189198 h 2466019"/>
              <a:gd name="connsiteX4" fmla="*/ 708449 w 2493242"/>
              <a:gd name="connsiteY4" fmla="*/ 2466019 h 2466019"/>
              <a:gd name="connsiteX5" fmla="*/ 0 w 2493242"/>
              <a:gd name="connsiteY5" fmla="*/ 1633656 h 2466019"/>
              <a:gd name="connsiteX6" fmla="*/ 391545 w 2493242"/>
              <a:gd name="connsiteY6" fmla="*/ 334252 h 2466019"/>
              <a:gd name="connsiteX0" fmla="*/ 445190 w 2546887"/>
              <a:gd name="connsiteY0" fmla="*/ 334252 h 2466019"/>
              <a:gd name="connsiteX1" fmla="*/ 1810738 w 2546887"/>
              <a:gd name="connsiteY1" fmla="*/ 0 h 2466019"/>
              <a:gd name="connsiteX2" fmla="*/ 2546887 w 2546887"/>
              <a:gd name="connsiteY2" fmla="*/ 779916 h 2466019"/>
              <a:gd name="connsiteX3" fmla="*/ 2125179 w 2546887"/>
              <a:gd name="connsiteY3" fmla="*/ 2189198 h 2466019"/>
              <a:gd name="connsiteX4" fmla="*/ 762094 w 2546887"/>
              <a:gd name="connsiteY4" fmla="*/ 2466019 h 2466019"/>
              <a:gd name="connsiteX5" fmla="*/ 0 w 2546887"/>
              <a:gd name="connsiteY5" fmla="*/ 1640153 h 2466019"/>
              <a:gd name="connsiteX6" fmla="*/ 445190 w 2546887"/>
              <a:gd name="connsiteY6" fmla="*/ 334252 h 2466019"/>
              <a:gd name="connsiteX0" fmla="*/ 445190 w 2572718"/>
              <a:gd name="connsiteY0" fmla="*/ 334252 h 2466019"/>
              <a:gd name="connsiteX1" fmla="*/ 1810738 w 2572718"/>
              <a:gd name="connsiteY1" fmla="*/ 0 h 2466019"/>
              <a:gd name="connsiteX2" fmla="*/ 2572718 w 2572718"/>
              <a:gd name="connsiteY2" fmla="*/ 798855 h 2466019"/>
              <a:gd name="connsiteX3" fmla="*/ 2125179 w 2572718"/>
              <a:gd name="connsiteY3" fmla="*/ 2189198 h 2466019"/>
              <a:gd name="connsiteX4" fmla="*/ 762094 w 2572718"/>
              <a:gd name="connsiteY4" fmla="*/ 2466019 h 2466019"/>
              <a:gd name="connsiteX5" fmla="*/ 0 w 2572718"/>
              <a:gd name="connsiteY5" fmla="*/ 1640153 h 2466019"/>
              <a:gd name="connsiteX6" fmla="*/ 445190 w 2572718"/>
              <a:gd name="connsiteY6" fmla="*/ 334252 h 2466019"/>
              <a:gd name="connsiteX0" fmla="*/ 445190 w 2572718"/>
              <a:gd name="connsiteY0" fmla="*/ 338094 h 2469861"/>
              <a:gd name="connsiteX1" fmla="*/ 1824248 w 2572718"/>
              <a:gd name="connsiteY1" fmla="*/ 0 h 2469861"/>
              <a:gd name="connsiteX2" fmla="*/ 2572718 w 2572718"/>
              <a:gd name="connsiteY2" fmla="*/ 802697 h 2469861"/>
              <a:gd name="connsiteX3" fmla="*/ 2125179 w 2572718"/>
              <a:gd name="connsiteY3" fmla="*/ 2193040 h 2469861"/>
              <a:gd name="connsiteX4" fmla="*/ 762094 w 2572718"/>
              <a:gd name="connsiteY4" fmla="*/ 2469861 h 2469861"/>
              <a:gd name="connsiteX5" fmla="*/ 0 w 2572718"/>
              <a:gd name="connsiteY5" fmla="*/ 1643995 h 2469861"/>
              <a:gd name="connsiteX6" fmla="*/ 445190 w 2572718"/>
              <a:gd name="connsiteY6" fmla="*/ 338094 h 2469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2718" h="2469861">
                <a:moveTo>
                  <a:pt x="445190" y="338094"/>
                </a:moveTo>
                <a:lnTo>
                  <a:pt x="1824248" y="0"/>
                </a:lnTo>
                <a:lnTo>
                  <a:pt x="2572718" y="802697"/>
                </a:lnTo>
                <a:lnTo>
                  <a:pt x="2125179" y="2193040"/>
                </a:lnTo>
                <a:lnTo>
                  <a:pt x="762094" y="2469861"/>
                </a:lnTo>
                <a:lnTo>
                  <a:pt x="0" y="1643995"/>
                </a:lnTo>
                <a:lnTo>
                  <a:pt x="445190" y="338094"/>
                </a:lnTo>
                <a:close/>
              </a:path>
            </a:pathLst>
          </a:cu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D45DEBE-39A5-A495-98B4-1DC82BB9F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648" y="4573915"/>
            <a:ext cx="1922198" cy="191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383C4DC-12F7-CADC-22B4-F75701DEB54F}"/>
              </a:ext>
            </a:extLst>
          </p:cNvPr>
          <p:cNvSpPr txBox="1"/>
          <p:nvPr/>
        </p:nvSpPr>
        <p:spPr>
          <a:xfrm rot="19732921">
            <a:off x="6988093" y="5556042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IBM 3270" panose="02000509000000000000" pitchFamily="49" charset="0"/>
                <a:ea typeface="IBM 3270" panose="02000509000000000000" pitchFamily="49" charset="0"/>
                <a:cs typeface="IBM 3270" panose="02000509000000000000" pitchFamily="49" charset="0"/>
              </a:rPr>
              <a:t>ZOAU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7BFF85-494E-2E2E-B021-9E0827E5A1F2}"/>
              </a:ext>
            </a:extLst>
          </p:cNvPr>
          <p:cNvSpPr txBox="1"/>
          <p:nvPr/>
        </p:nvSpPr>
        <p:spPr>
          <a:xfrm rot="19732921">
            <a:off x="11037264" y="5558466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IBM 3270" panose="02000509000000000000" pitchFamily="49" charset="0"/>
                <a:ea typeface="IBM 3270" panose="02000509000000000000" pitchFamily="49" charset="0"/>
                <a:cs typeface="IBM 3270" panose="02000509000000000000" pitchFamily="49" charset="0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566765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the Tools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9EC21D-C3E1-6D1F-92A1-C2DD28AB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284" y="1387059"/>
            <a:ext cx="4606791" cy="490041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Check if you have them already: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IBM 3270" panose="02000509000000000000" pitchFamily="49" charset="0"/>
                <a:ea typeface="IBM 3270" panose="02000509000000000000" pitchFamily="49" charset="0"/>
                <a:cs typeface="IBM 3270" panose="02000509000000000000" pitchFamily="49" charset="0"/>
              </a:rPr>
              <a:t>python –version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IBM 3270" panose="02000509000000000000" pitchFamily="49" charset="0"/>
                <a:ea typeface="IBM 3270" panose="02000509000000000000" pitchFamily="49" charset="0"/>
                <a:cs typeface="IBM 3270" panose="02000509000000000000" pitchFamily="49" charset="0"/>
              </a:rPr>
              <a:t>zoaversion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Check /usr/lpp/IBM for: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zoautil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cyp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If you can find them but the </a:t>
            </a:r>
            <a:br>
              <a:rPr lang="en-US" sz="2200" dirty="0"/>
            </a:br>
            <a:r>
              <a:rPr lang="en-US" sz="2200" dirty="0"/>
              <a:t>commands aren’t working: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Edit your profile! (or /etc/profile)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52531-7275-201D-AB31-E9A42B35C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8780" y="6504247"/>
            <a:ext cx="8890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10C829-5D25-209B-AA49-01C1CEF10E7F}"/>
              </a:ext>
            </a:extLst>
          </p:cNvPr>
          <p:cNvSpPr txBox="1"/>
          <p:nvPr/>
        </p:nvSpPr>
        <p:spPr>
          <a:xfrm>
            <a:off x="4891313" y="1763157"/>
            <a:ext cx="7068457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>
            <a:noAutofit/>
          </a:bodyPr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IBM 3270" panose="02000509000000000000" pitchFamily="49" charset="0"/>
              </a:rPr>
              <a:t># Auto-conversion variables</a:t>
            </a:r>
            <a:endParaRPr lang="en-US" b="0" dirty="0">
              <a:solidFill>
                <a:srgbClr val="CCCCCC"/>
              </a:solidFill>
              <a:effectLst/>
              <a:latin typeface="IBM 3270" panose="02000509000000000000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IBM 3270" panose="02000509000000000000" pitchFamily="49" charset="0"/>
              </a:rPr>
              <a:t>export</a:t>
            </a:r>
            <a:r>
              <a:rPr lang="en-US" b="0" dirty="0">
                <a:solidFill>
                  <a:srgbClr val="CCCCCC"/>
                </a:solidFill>
                <a:effectLst/>
                <a:latin typeface="IBM 3270" panose="02000509000000000000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IBM 3270" panose="02000509000000000000" pitchFamily="49" charset="0"/>
              </a:rPr>
              <a:t>_BPXK_AUTOCVT</a:t>
            </a:r>
            <a:r>
              <a:rPr lang="en-US" b="0" dirty="0">
                <a:solidFill>
                  <a:srgbClr val="D4D4D4"/>
                </a:solidFill>
                <a:effectLst/>
                <a:latin typeface="IBM 3270" panose="02000509000000000000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IBM 3270" panose="02000509000000000000" pitchFamily="49" charset="0"/>
              </a:rPr>
              <a:t>'ON'</a:t>
            </a:r>
            <a:endParaRPr lang="en-US" b="0" dirty="0">
              <a:solidFill>
                <a:srgbClr val="CCCCCC"/>
              </a:solidFill>
              <a:effectLst/>
              <a:latin typeface="IBM 3270" panose="02000509000000000000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IBM 3270" panose="02000509000000000000" pitchFamily="49" charset="0"/>
              </a:rPr>
              <a:t>export</a:t>
            </a:r>
            <a:r>
              <a:rPr lang="en-US" b="0" dirty="0">
                <a:solidFill>
                  <a:srgbClr val="CCCCCC"/>
                </a:solidFill>
                <a:effectLst/>
                <a:latin typeface="IBM 3270" panose="02000509000000000000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IBM 3270" panose="02000509000000000000" pitchFamily="49" charset="0"/>
              </a:rPr>
              <a:t>_CEE_RUNOPTS</a:t>
            </a:r>
            <a:r>
              <a:rPr lang="en-US" b="0" dirty="0">
                <a:solidFill>
                  <a:srgbClr val="D4D4D4"/>
                </a:solidFill>
                <a:effectLst/>
                <a:latin typeface="IBM 3270" panose="02000509000000000000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IBM 3270" panose="02000509000000000000" pitchFamily="49" charset="0"/>
              </a:rPr>
              <a:t>'FILETAG(AUTOCVT,AUTOTAG) POSIX(ON)'</a:t>
            </a:r>
            <a:endParaRPr lang="en-US" b="0" dirty="0">
              <a:solidFill>
                <a:srgbClr val="CCCCCC"/>
              </a:solidFill>
              <a:effectLst/>
              <a:latin typeface="IBM 3270" panose="02000509000000000000" pitchFamily="49" charset="0"/>
            </a:endParaRPr>
          </a:p>
          <a:p>
            <a:r>
              <a:rPr lang="en-US" b="0" dirty="0">
                <a:solidFill>
                  <a:srgbClr val="6A9955"/>
                </a:solidFill>
                <a:effectLst/>
                <a:latin typeface="IBM 3270" panose="02000509000000000000" pitchFamily="49" charset="0"/>
              </a:rPr>
              <a:t># File Tagging variables</a:t>
            </a:r>
            <a:endParaRPr lang="en-US" b="0" dirty="0">
              <a:solidFill>
                <a:srgbClr val="CCCCCC"/>
              </a:solidFill>
              <a:effectLst/>
              <a:latin typeface="IBM 3270" panose="02000509000000000000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IBM 3270" panose="02000509000000000000" pitchFamily="49" charset="0"/>
              </a:rPr>
              <a:t>export</a:t>
            </a:r>
            <a:r>
              <a:rPr lang="en-US" b="0" dirty="0">
                <a:solidFill>
                  <a:srgbClr val="CCCCCC"/>
                </a:solidFill>
                <a:effectLst/>
                <a:latin typeface="IBM 3270" panose="02000509000000000000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IBM 3270" panose="02000509000000000000" pitchFamily="49" charset="0"/>
              </a:rPr>
              <a:t>_TAG_REDIR_ERR</a:t>
            </a:r>
            <a:r>
              <a:rPr lang="en-US" b="0" dirty="0">
                <a:solidFill>
                  <a:srgbClr val="D4D4D4"/>
                </a:solidFill>
                <a:effectLst/>
                <a:latin typeface="IBM 3270" panose="02000509000000000000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IBM 3270" panose="02000509000000000000" pitchFamily="49" charset="0"/>
              </a:rPr>
              <a:t>txt</a:t>
            </a:r>
            <a:endParaRPr lang="en-US" b="0" dirty="0">
              <a:solidFill>
                <a:srgbClr val="CCCCCC"/>
              </a:solidFill>
              <a:effectLst/>
              <a:latin typeface="IBM 3270" panose="02000509000000000000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IBM 3270" panose="02000509000000000000" pitchFamily="49" charset="0"/>
              </a:rPr>
              <a:t>export</a:t>
            </a:r>
            <a:r>
              <a:rPr lang="en-US" b="0" dirty="0">
                <a:solidFill>
                  <a:srgbClr val="CCCCCC"/>
                </a:solidFill>
                <a:effectLst/>
                <a:latin typeface="IBM 3270" panose="02000509000000000000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IBM 3270" panose="02000509000000000000" pitchFamily="49" charset="0"/>
              </a:rPr>
              <a:t>_TAG_REDIR_IN</a:t>
            </a:r>
            <a:r>
              <a:rPr lang="en-US" b="0" dirty="0">
                <a:solidFill>
                  <a:srgbClr val="D4D4D4"/>
                </a:solidFill>
                <a:effectLst/>
                <a:latin typeface="IBM 3270" panose="02000509000000000000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IBM 3270" panose="02000509000000000000" pitchFamily="49" charset="0"/>
              </a:rPr>
              <a:t>txt</a:t>
            </a:r>
            <a:endParaRPr lang="en-US" b="0" dirty="0">
              <a:solidFill>
                <a:srgbClr val="CCCCCC"/>
              </a:solidFill>
              <a:effectLst/>
              <a:latin typeface="IBM 3270" panose="02000509000000000000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IBM 3270" panose="02000509000000000000" pitchFamily="49" charset="0"/>
              </a:rPr>
              <a:t>export</a:t>
            </a:r>
            <a:r>
              <a:rPr lang="en-US" b="0" dirty="0">
                <a:solidFill>
                  <a:srgbClr val="CCCCCC"/>
                </a:solidFill>
                <a:effectLst/>
                <a:latin typeface="IBM 3270" panose="02000509000000000000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IBM 3270" panose="02000509000000000000" pitchFamily="49" charset="0"/>
              </a:rPr>
              <a:t>_TAG_REDIR_OUT</a:t>
            </a:r>
            <a:r>
              <a:rPr lang="en-US" b="0" dirty="0">
                <a:solidFill>
                  <a:srgbClr val="D4D4D4"/>
                </a:solidFill>
                <a:effectLst/>
                <a:latin typeface="IBM 3270" panose="02000509000000000000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IBM 3270" panose="02000509000000000000" pitchFamily="49" charset="0"/>
              </a:rPr>
              <a:t>txt</a:t>
            </a:r>
            <a:endParaRPr lang="en-US" b="0" dirty="0">
              <a:solidFill>
                <a:srgbClr val="CCCCCC"/>
              </a:solidFill>
              <a:effectLst/>
              <a:latin typeface="IBM 3270" panose="02000509000000000000" pitchFamily="49" charset="0"/>
            </a:endParaRPr>
          </a:p>
          <a:p>
            <a:r>
              <a:rPr lang="en-US" b="0" dirty="0">
                <a:solidFill>
                  <a:srgbClr val="6A9955"/>
                </a:solidFill>
                <a:effectLst/>
                <a:latin typeface="IBM 3270" panose="02000509000000000000" pitchFamily="49" charset="0"/>
              </a:rPr>
              <a:t># Python Stuff</a:t>
            </a:r>
            <a:endParaRPr lang="en-US" b="0" dirty="0">
              <a:solidFill>
                <a:srgbClr val="CCCCCC"/>
              </a:solidFill>
              <a:effectLst/>
              <a:latin typeface="IBM 3270" panose="02000509000000000000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IBM 3270" panose="02000509000000000000" pitchFamily="49" charset="0"/>
              </a:rPr>
              <a:t>export</a:t>
            </a:r>
            <a:r>
              <a:rPr lang="en-US" b="0" dirty="0">
                <a:solidFill>
                  <a:srgbClr val="CCCCCC"/>
                </a:solidFill>
                <a:effectLst/>
                <a:latin typeface="IBM 3270" panose="02000509000000000000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IBM 3270" panose="02000509000000000000" pitchFamily="49" charset="0"/>
              </a:rPr>
              <a:t>PYTHON_HOME</a:t>
            </a:r>
            <a:r>
              <a:rPr lang="en-US" b="0" dirty="0">
                <a:solidFill>
                  <a:srgbClr val="D4D4D4"/>
                </a:solidFill>
                <a:effectLst/>
                <a:latin typeface="IBM 3270" panose="02000509000000000000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IBM 3270" panose="02000509000000000000" pitchFamily="49" charset="0"/>
              </a:rPr>
              <a:t>/usr/lpp/IBM/cyp</a:t>
            </a:r>
            <a:endParaRPr lang="en-US" b="0" dirty="0">
              <a:solidFill>
                <a:srgbClr val="CCCCCC"/>
              </a:solidFill>
              <a:effectLst/>
              <a:latin typeface="IBM 3270" panose="02000509000000000000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IBM 3270" panose="02000509000000000000" pitchFamily="49" charset="0"/>
              </a:rPr>
              <a:t>export</a:t>
            </a:r>
            <a:r>
              <a:rPr lang="en-US" b="0" dirty="0">
                <a:solidFill>
                  <a:srgbClr val="CCCCCC"/>
                </a:solidFill>
                <a:effectLst/>
                <a:latin typeface="IBM 3270" panose="02000509000000000000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IBM 3270" panose="02000509000000000000" pitchFamily="49" charset="0"/>
              </a:rPr>
              <a:t>PATH</a:t>
            </a:r>
            <a:r>
              <a:rPr lang="en-US" b="0" dirty="0">
                <a:solidFill>
                  <a:srgbClr val="D4D4D4"/>
                </a:solidFill>
                <a:effectLst/>
                <a:latin typeface="IBM 3270" panose="02000509000000000000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IBM 3270" panose="02000509000000000000" pitchFamily="49" charset="0"/>
              </a:rPr>
              <a:t>$PYTHON_HOME</a:t>
            </a:r>
            <a:r>
              <a:rPr lang="en-US" b="0" dirty="0">
                <a:solidFill>
                  <a:srgbClr val="CE9178"/>
                </a:solidFill>
                <a:effectLst/>
                <a:latin typeface="IBM 3270" panose="02000509000000000000" pitchFamily="49" charset="0"/>
              </a:rPr>
              <a:t>/bin:</a:t>
            </a:r>
            <a:r>
              <a:rPr lang="en-US" b="0" dirty="0">
                <a:solidFill>
                  <a:srgbClr val="9CDCFE"/>
                </a:solidFill>
                <a:effectLst/>
                <a:latin typeface="IBM 3270" panose="02000509000000000000" pitchFamily="49" charset="0"/>
              </a:rPr>
              <a:t>$PATH</a:t>
            </a:r>
            <a:endParaRPr lang="en-US" b="0" dirty="0">
              <a:solidFill>
                <a:srgbClr val="CCCCCC"/>
              </a:solidFill>
              <a:effectLst/>
              <a:latin typeface="IBM 3270" panose="02000509000000000000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IBM 3270" panose="02000509000000000000" pitchFamily="49" charset="0"/>
              </a:rPr>
              <a:t>export</a:t>
            </a:r>
            <a:r>
              <a:rPr lang="en-US" b="0" dirty="0">
                <a:solidFill>
                  <a:srgbClr val="CCCCCC"/>
                </a:solidFill>
                <a:effectLst/>
                <a:latin typeface="IBM 3270" panose="02000509000000000000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IBM 3270" panose="02000509000000000000" pitchFamily="49" charset="0"/>
              </a:rPr>
              <a:t>LIBPATH</a:t>
            </a:r>
            <a:r>
              <a:rPr lang="en-US" b="0" dirty="0">
                <a:solidFill>
                  <a:srgbClr val="D4D4D4"/>
                </a:solidFill>
                <a:effectLst/>
                <a:latin typeface="IBM 3270" panose="02000509000000000000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IBM 3270" panose="02000509000000000000" pitchFamily="49" charset="0"/>
              </a:rPr>
              <a:t>$PYTHON_HOME</a:t>
            </a:r>
            <a:r>
              <a:rPr lang="en-US" b="0" dirty="0">
                <a:solidFill>
                  <a:srgbClr val="CE9178"/>
                </a:solidFill>
                <a:effectLst/>
                <a:latin typeface="IBM 3270" panose="02000509000000000000" pitchFamily="49" charset="0"/>
              </a:rPr>
              <a:t>/lib:</a:t>
            </a:r>
            <a:r>
              <a:rPr lang="en-US" b="0" dirty="0">
                <a:solidFill>
                  <a:srgbClr val="9CDCFE"/>
                </a:solidFill>
                <a:effectLst/>
                <a:latin typeface="IBM 3270" panose="02000509000000000000" pitchFamily="49" charset="0"/>
              </a:rPr>
              <a:t>$LIBPATH</a:t>
            </a:r>
            <a:endParaRPr lang="en-US" b="0" dirty="0">
              <a:solidFill>
                <a:srgbClr val="CCCCCC"/>
              </a:solidFill>
              <a:effectLst/>
              <a:latin typeface="IBM 3270" panose="02000509000000000000" pitchFamily="49" charset="0"/>
            </a:endParaRPr>
          </a:p>
          <a:p>
            <a:r>
              <a:rPr lang="en-US" b="0" dirty="0">
                <a:solidFill>
                  <a:srgbClr val="6A9955"/>
                </a:solidFill>
                <a:effectLst/>
                <a:latin typeface="IBM 3270" panose="02000509000000000000" pitchFamily="49" charset="0"/>
              </a:rPr>
              <a:t># ZOAU Stuff</a:t>
            </a:r>
            <a:endParaRPr lang="en-US" b="0" dirty="0">
              <a:solidFill>
                <a:srgbClr val="CCCCCC"/>
              </a:solidFill>
              <a:effectLst/>
              <a:latin typeface="IBM 3270" panose="02000509000000000000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IBM 3270" panose="02000509000000000000" pitchFamily="49" charset="0"/>
              </a:rPr>
              <a:t>export</a:t>
            </a:r>
            <a:r>
              <a:rPr lang="en-US" b="0" dirty="0">
                <a:solidFill>
                  <a:srgbClr val="CCCCCC"/>
                </a:solidFill>
                <a:effectLst/>
                <a:latin typeface="IBM 3270" panose="02000509000000000000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IBM 3270" panose="02000509000000000000" pitchFamily="49" charset="0"/>
              </a:rPr>
              <a:t>ZOAU_HOME</a:t>
            </a:r>
            <a:r>
              <a:rPr lang="en-US" b="0" dirty="0">
                <a:solidFill>
                  <a:srgbClr val="D4D4D4"/>
                </a:solidFill>
                <a:effectLst/>
                <a:latin typeface="IBM 3270" panose="02000509000000000000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IBM 3270" panose="02000509000000000000" pitchFamily="49" charset="0"/>
              </a:rPr>
              <a:t>/usr/lpp/IBM/zoautil</a:t>
            </a:r>
            <a:endParaRPr lang="en-US" b="0" dirty="0">
              <a:solidFill>
                <a:srgbClr val="CCCCCC"/>
              </a:solidFill>
              <a:effectLst/>
              <a:latin typeface="IBM 3270" panose="02000509000000000000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IBM 3270" panose="02000509000000000000" pitchFamily="49" charset="0"/>
              </a:rPr>
              <a:t>export</a:t>
            </a:r>
            <a:r>
              <a:rPr lang="en-US" b="0" dirty="0">
                <a:solidFill>
                  <a:srgbClr val="CCCCCC"/>
                </a:solidFill>
                <a:effectLst/>
                <a:latin typeface="IBM 3270" panose="02000509000000000000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IBM 3270" panose="02000509000000000000" pitchFamily="49" charset="0"/>
              </a:rPr>
              <a:t>PATH</a:t>
            </a:r>
            <a:r>
              <a:rPr lang="en-US" b="0" dirty="0">
                <a:solidFill>
                  <a:srgbClr val="D4D4D4"/>
                </a:solidFill>
                <a:effectLst/>
                <a:latin typeface="IBM 3270" panose="02000509000000000000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IBM 3270" panose="02000509000000000000" pitchFamily="49" charset="0"/>
              </a:rPr>
              <a:t>$ZOAU_HOME</a:t>
            </a:r>
            <a:r>
              <a:rPr lang="en-US" b="0" dirty="0">
                <a:solidFill>
                  <a:srgbClr val="CE9178"/>
                </a:solidFill>
                <a:effectLst/>
                <a:latin typeface="IBM 3270" panose="02000509000000000000" pitchFamily="49" charset="0"/>
              </a:rPr>
              <a:t>/bin:</a:t>
            </a:r>
            <a:r>
              <a:rPr lang="en-US" b="0" dirty="0">
                <a:solidFill>
                  <a:srgbClr val="9CDCFE"/>
                </a:solidFill>
                <a:effectLst/>
                <a:latin typeface="IBM 3270" panose="02000509000000000000" pitchFamily="49" charset="0"/>
              </a:rPr>
              <a:t>$PATH</a:t>
            </a:r>
            <a:endParaRPr lang="en-US" b="0" dirty="0">
              <a:solidFill>
                <a:srgbClr val="CCCCCC"/>
              </a:solidFill>
              <a:effectLst/>
              <a:latin typeface="IBM 3270" panose="02000509000000000000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IBM 3270" panose="02000509000000000000" pitchFamily="49" charset="0"/>
              </a:rPr>
              <a:t>export</a:t>
            </a:r>
            <a:r>
              <a:rPr lang="en-US" b="0" dirty="0">
                <a:solidFill>
                  <a:srgbClr val="CCCCCC"/>
                </a:solidFill>
                <a:effectLst/>
                <a:latin typeface="IBM 3270" panose="02000509000000000000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IBM 3270" panose="02000509000000000000" pitchFamily="49" charset="0"/>
              </a:rPr>
              <a:t>LIBPATH</a:t>
            </a:r>
            <a:r>
              <a:rPr lang="en-US" b="0" dirty="0">
                <a:solidFill>
                  <a:srgbClr val="D4D4D4"/>
                </a:solidFill>
                <a:effectLst/>
                <a:latin typeface="IBM 3270" panose="02000509000000000000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IBM 3270" panose="02000509000000000000" pitchFamily="49" charset="0"/>
              </a:rPr>
              <a:t>$ZOAU_HOME</a:t>
            </a:r>
            <a:r>
              <a:rPr lang="en-US" b="0" dirty="0">
                <a:solidFill>
                  <a:srgbClr val="CE9178"/>
                </a:solidFill>
                <a:effectLst/>
                <a:latin typeface="IBM 3270" panose="02000509000000000000" pitchFamily="49" charset="0"/>
              </a:rPr>
              <a:t>/lib:</a:t>
            </a:r>
            <a:r>
              <a:rPr lang="en-US" b="0" dirty="0">
                <a:solidFill>
                  <a:srgbClr val="9CDCFE"/>
                </a:solidFill>
                <a:effectLst/>
                <a:latin typeface="IBM 3270" panose="02000509000000000000" pitchFamily="49" charset="0"/>
              </a:rPr>
              <a:t>$LIBPATH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IBM 3270" panose="02000509000000000000" pitchFamily="49" charset="0"/>
              </a:rPr>
              <a:t>export</a:t>
            </a:r>
            <a:r>
              <a:rPr lang="en-US" dirty="0">
                <a:solidFill>
                  <a:srgbClr val="9CDCFE"/>
                </a:solidFill>
                <a:latin typeface="IBM 3270" panose="02000509000000000000" pitchFamily="49" charset="0"/>
              </a:rPr>
              <a:t> MANPATH=$ZOAU_HOME/</a:t>
            </a:r>
            <a:r>
              <a:rPr lang="en-US" b="0" dirty="0">
                <a:solidFill>
                  <a:srgbClr val="CE9178"/>
                </a:solidFill>
                <a:effectLst/>
                <a:latin typeface="IBM 3270" panose="02000509000000000000" pitchFamily="49" charset="0"/>
              </a:rPr>
              <a:t>docs/%L</a:t>
            </a:r>
            <a:r>
              <a:rPr lang="en-US" dirty="0">
                <a:solidFill>
                  <a:srgbClr val="9CDCFE"/>
                </a:solidFill>
                <a:latin typeface="IBM 3270" panose="02000509000000000000" pitchFamily="49" charset="0"/>
              </a:rPr>
              <a:t>:$MANPATH</a:t>
            </a:r>
            <a:endParaRPr lang="en-US" b="0" dirty="0">
              <a:solidFill>
                <a:srgbClr val="CCCCCC"/>
              </a:solidFill>
              <a:effectLst/>
              <a:latin typeface="IBM 3270" panose="02000509000000000000" pitchFamily="49" charset="0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4C8A0DA-89C8-D3AE-EF18-6B04AEA0F852}"/>
              </a:ext>
            </a:extLst>
          </p:cNvPr>
          <p:cNvSpPr txBox="1">
            <a:spLocks/>
          </p:cNvSpPr>
          <p:nvPr/>
        </p:nvSpPr>
        <p:spPr>
          <a:xfrm>
            <a:off x="4787786" y="1387059"/>
            <a:ext cx="4606791" cy="1234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200" kern="1200" baseline="0">
                <a:solidFill>
                  <a:schemeClr val="tx1"/>
                </a:solidFill>
                <a:latin typeface="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Profile Additions:</a:t>
            </a:r>
          </a:p>
        </p:txBody>
      </p:sp>
    </p:spTree>
    <p:extLst>
      <p:ext uri="{BB962C8B-B14F-4D97-AF65-F5344CB8AC3E}">
        <p14:creationId xmlns:p14="http://schemas.microsoft.com/office/powerpoint/2010/main" val="771129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76BC32"/>
      </a:dk2>
      <a:lt2>
        <a:srgbClr val="2FADDD"/>
      </a:lt2>
      <a:accent1>
        <a:srgbClr val="E16C20"/>
      </a:accent1>
      <a:accent2>
        <a:srgbClr val="77BE32"/>
      </a:accent2>
      <a:accent3>
        <a:srgbClr val="A5A5A5"/>
      </a:accent3>
      <a:accent4>
        <a:srgbClr val="2FAFDF"/>
      </a:accent4>
      <a:accent5>
        <a:srgbClr val="E1691B"/>
      </a:accent5>
      <a:accent6>
        <a:srgbClr val="70AD47"/>
      </a:accent6>
      <a:hlink>
        <a:srgbClr val="2FAFDF"/>
      </a:hlink>
      <a:folHlink>
        <a:srgbClr val="2FAF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Custom 2">
      <a:dk1>
        <a:sysClr val="windowText" lastClr="000000"/>
      </a:dk1>
      <a:lt1>
        <a:sysClr val="window" lastClr="FFFFFF"/>
      </a:lt1>
      <a:dk2>
        <a:srgbClr val="76BC32"/>
      </a:dk2>
      <a:lt2>
        <a:srgbClr val="2FADDD"/>
      </a:lt2>
      <a:accent1>
        <a:srgbClr val="E16C20"/>
      </a:accent1>
      <a:accent2>
        <a:srgbClr val="77BE32"/>
      </a:accent2>
      <a:accent3>
        <a:srgbClr val="A5A5A5"/>
      </a:accent3>
      <a:accent4>
        <a:srgbClr val="2FAFDF"/>
      </a:accent4>
      <a:accent5>
        <a:srgbClr val="E1691B"/>
      </a:accent5>
      <a:accent6>
        <a:srgbClr val="70AD47"/>
      </a:accent6>
      <a:hlink>
        <a:srgbClr val="2FAFDF"/>
      </a:hlink>
      <a:folHlink>
        <a:srgbClr val="2FAF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Section Header">
  <a:themeElements>
    <a:clrScheme name="Custom 2">
      <a:dk1>
        <a:sysClr val="windowText" lastClr="000000"/>
      </a:dk1>
      <a:lt1>
        <a:sysClr val="window" lastClr="FFFFFF"/>
      </a:lt1>
      <a:dk2>
        <a:srgbClr val="76BC32"/>
      </a:dk2>
      <a:lt2>
        <a:srgbClr val="2FADDD"/>
      </a:lt2>
      <a:accent1>
        <a:srgbClr val="E16C20"/>
      </a:accent1>
      <a:accent2>
        <a:srgbClr val="77BE32"/>
      </a:accent2>
      <a:accent3>
        <a:srgbClr val="A5A5A5"/>
      </a:accent3>
      <a:accent4>
        <a:srgbClr val="2FAFDF"/>
      </a:accent4>
      <a:accent5>
        <a:srgbClr val="E1691B"/>
      </a:accent5>
      <a:accent6>
        <a:srgbClr val="70AD47"/>
      </a:accent6>
      <a:hlink>
        <a:srgbClr val="2FAFDF"/>
      </a:hlink>
      <a:folHlink>
        <a:srgbClr val="2FAF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Section Header">
  <a:themeElements>
    <a:clrScheme name="Custom 2">
      <a:dk1>
        <a:sysClr val="windowText" lastClr="000000"/>
      </a:dk1>
      <a:lt1>
        <a:sysClr val="window" lastClr="FFFFFF"/>
      </a:lt1>
      <a:dk2>
        <a:srgbClr val="76BC32"/>
      </a:dk2>
      <a:lt2>
        <a:srgbClr val="2FADDD"/>
      </a:lt2>
      <a:accent1>
        <a:srgbClr val="E16C20"/>
      </a:accent1>
      <a:accent2>
        <a:srgbClr val="77BE32"/>
      </a:accent2>
      <a:accent3>
        <a:srgbClr val="A5A5A5"/>
      </a:accent3>
      <a:accent4>
        <a:srgbClr val="2FAFDF"/>
      </a:accent4>
      <a:accent5>
        <a:srgbClr val="E1691B"/>
      </a:accent5>
      <a:accent6>
        <a:srgbClr val="70AD47"/>
      </a:accent6>
      <a:hlink>
        <a:srgbClr val="2FAFDF"/>
      </a:hlink>
      <a:folHlink>
        <a:srgbClr val="2FAF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2_Section Header">
  <a:themeElements>
    <a:clrScheme name="Custom 2">
      <a:dk1>
        <a:sysClr val="windowText" lastClr="000000"/>
      </a:dk1>
      <a:lt1>
        <a:sysClr val="window" lastClr="FFFFFF"/>
      </a:lt1>
      <a:dk2>
        <a:srgbClr val="76BC32"/>
      </a:dk2>
      <a:lt2>
        <a:srgbClr val="2FADDD"/>
      </a:lt2>
      <a:accent1>
        <a:srgbClr val="E16C20"/>
      </a:accent1>
      <a:accent2>
        <a:srgbClr val="77BE32"/>
      </a:accent2>
      <a:accent3>
        <a:srgbClr val="A5A5A5"/>
      </a:accent3>
      <a:accent4>
        <a:srgbClr val="2FAFDF"/>
      </a:accent4>
      <a:accent5>
        <a:srgbClr val="E1691B"/>
      </a:accent5>
      <a:accent6>
        <a:srgbClr val="70AD47"/>
      </a:accent6>
      <a:hlink>
        <a:srgbClr val="2FAFDF"/>
      </a:hlink>
      <a:folHlink>
        <a:srgbClr val="2FAF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Picture with Caption">
  <a:themeElements>
    <a:clrScheme name="Custom 2">
      <a:dk1>
        <a:sysClr val="windowText" lastClr="000000"/>
      </a:dk1>
      <a:lt1>
        <a:sysClr val="window" lastClr="FFFFFF"/>
      </a:lt1>
      <a:dk2>
        <a:srgbClr val="76BC32"/>
      </a:dk2>
      <a:lt2>
        <a:srgbClr val="2FADDD"/>
      </a:lt2>
      <a:accent1>
        <a:srgbClr val="E16C20"/>
      </a:accent1>
      <a:accent2>
        <a:srgbClr val="77BE32"/>
      </a:accent2>
      <a:accent3>
        <a:srgbClr val="A5A5A5"/>
      </a:accent3>
      <a:accent4>
        <a:srgbClr val="2FAFDF"/>
      </a:accent4>
      <a:accent5>
        <a:srgbClr val="E1691B"/>
      </a:accent5>
      <a:accent6>
        <a:srgbClr val="70AD47"/>
      </a:accent6>
      <a:hlink>
        <a:srgbClr val="2FAFDF"/>
      </a:hlink>
      <a:folHlink>
        <a:srgbClr val="2FAF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 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b855204-94fe-476a-b675-36905685ea71" xsi:nil="true"/>
    <lcf76f155ced4ddcb4097134ff3c332f xmlns="af4ae976-525b-46b6-9973-71f8651ac3b1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7D24DEC0C63B40BEDACEBEFE775F57" ma:contentTypeVersion="16" ma:contentTypeDescription="Create a new document." ma:contentTypeScope="" ma:versionID="424f05ef74fb23a87f2260e542a358ff">
  <xsd:schema xmlns:xsd="http://www.w3.org/2001/XMLSchema" xmlns:xs="http://www.w3.org/2001/XMLSchema" xmlns:p="http://schemas.microsoft.com/office/2006/metadata/properties" xmlns:ns2="af4ae976-525b-46b6-9973-71f8651ac3b1" xmlns:ns3="fb855204-94fe-476a-b675-36905685ea71" targetNamespace="http://schemas.microsoft.com/office/2006/metadata/properties" ma:root="true" ma:fieldsID="2c0ac9f3bba90a815edcc1df28d63263" ns2:_="" ns3:_="">
    <xsd:import namespace="af4ae976-525b-46b6-9973-71f8651ac3b1"/>
    <xsd:import namespace="fb855204-94fe-476a-b675-36905685ea7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4ae976-525b-46b6-9973-71f8651ac3b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4d960225-141a-415b-9f65-f9e166a927e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855204-94fe-476a-b675-36905685ea7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a89af491-cc13-42d7-9a3c-1dfef7987992}" ma:internalName="TaxCatchAll" ma:showField="CatchAllData" ma:web="fb855204-94fe-476a-b675-36905685ea7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4FC52DC-D97D-44C9-A61E-60F036C5EB12}">
  <ds:schemaRefs>
    <ds:schemaRef ds:uri="fb855204-94fe-476a-b675-36905685ea71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af4ae976-525b-46b6-9973-71f8651ac3b1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3400334-7D6F-4BFD-9F79-315AFC0732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f4ae976-525b-46b6-9973-71f8651ac3b1"/>
    <ds:schemaRef ds:uri="fb855204-94fe-476a-b675-36905685ea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0E8BBBF-3E24-4294-BF20-98DFB94231D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93640</TotalTime>
  <Words>1718</Words>
  <Application>Microsoft Office PowerPoint</Application>
  <PresentationFormat>Widescreen</PresentationFormat>
  <Paragraphs>282</Paragraphs>
  <Slides>21</Slides>
  <Notes>21</Notes>
  <HiddenSlides>0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21</vt:i4>
      </vt:variant>
    </vt:vector>
  </HeadingPairs>
  <TitlesOfParts>
    <vt:vector size="39" baseType="lpstr">
      <vt:lpstr>.AppleSystemUIFont</vt:lpstr>
      <vt:lpstr>Arial</vt:lpstr>
      <vt:lpstr>Avenir Next</vt:lpstr>
      <vt:lpstr>Avenir Next Demi Bold</vt:lpstr>
      <vt:lpstr>Avenir Next LT Pro Demi</vt:lpstr>
      <vt:lpstr>Calibri</vt:lpstr>
      <vt:lpstr>Courier New</vt:lpstr>
      <vt:lpstr>IBM 3270</vt:lpstr>
      <vt:lpstr>IBM Plex Mono</vt:lpstr>
      <vt:lpstr>Whitney</vt:lpstr>
      <vt:lpstr>Wingdings</vt:lpstr>
      <vt:lpstr>Office Theme</vt:lpstr>
      <vt:lpstr>Title Slide</vt:lpstr>
      <vt:lpstr>Section Header</vt:lpstr>
      <vt:lpstr>1_Section Header</vt:lpstr>
      <vt:lpstr>2_Section Header</vt:lpstr>
      <vt:lpstr>Picture with Caption</vt:lpstr>
      <vt:lpstr>Office Theme 1</vt:lpstr>
      <vt:lpstr>Automate to Innovate Simplifying z/OS Management with Python and ZOAU</vt:lpstr>
      <vt:lpstr>Steven Perva</vt:lpstr>
      <vt:lpstr>Dan Jast</vt:lpstr>
      <vt:lpstr>Ensono is an ally for better outcomes</vt:lpstr>
      <vt:lpstr>z/OS Strategy: Looking to the future</vt:lpstr>
      <vt:lpstr>Why Ensono Cares</vt:lpstr>
      <vt:lpstr>Python and ZOAU from 10,000 ft.</vt:lpstr>
      <vt:lpstr>Options for Obtaining Python and ZOAU</vt:lpstr>
      <vt:lpstr>Enabling the Tools</vt:lpstr>
      <vt:lpstr>Installing the ZOAU Module in Python</vt:lpstr>
      <vt:lpstr>Some Notable Updates</vt:lpstr>
      <vt:lpstr>Some New Helpful Commands </vt:lpstr>
      <vt:lpstr>New Commands Demo</vt:lpstr>
      <vt:lpstr>Rapid Prototyping Example</vt:lpstr>
      <vt:lpstr>Rapid Prototyping Demo</vt:lpstr>
      <vt:lpstr>Rapid Prototyping Demo</vt:lpstr>
      <vt:lpstr>ZOAU and Python are foundational  to Ansible for z/OS</vt:lpstr>
      <vt:lpstr>Contribute your scripts today! </vt:lpstr>
      <vt:lpstr>Additional Resources</vt:lpstr>
      <vt:lpstr>Questions / Comments / Sharing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Schellenberg, Lisa</dc:creator>
  <cp:lastModifiedBy>Steven Perva</cp:lastModifiedBy>
  <cp:revision>113</cp:revision>
  <dcterms:created xsi:type="dcterms:W3CDTF">2013-07-15T20:26:40Z</dcterms:created>
  <dcterms:modified xsi:type="dcterms:W3CDTF">2023-08-17T22:18:09Z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0x010100247D24DEC0C63B40BEDACEBEFE775F57</vt:lpwstr>
  </property>
  <property fmtid="{D5CDD505-2E9C-101B-9397-08002B2CF9AE}" pid="3" name="MediaServiceImageTags">
    <vt:lpwstr/>
  </property>
</Properties>
</file>